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Default Extension="emf" ContentType="image/x-emf"/>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Default Extension="jpeg" ContentType="image/jpeg"/>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notesSlides/notesSlide6.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notesSlides/notesSlide7.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29"/>
  </p:notesMasterIdLst>
  <p:sldIdLst>
    <p:sldId id="256" r:id="rId2"/>
    <p:sldId id="258" r:id="rId3"/>
    <p:sldId id="259" r:id="rId4"/>
    <p:sldId id="260" r:id="rId5"/>
    <p:sldId id="261" r:id="rId6"/>
    <p:sldId id="278" r:id="rId7"/>
    <p:sldId id="280" r:id="rId8"/>
    <p:sldId id="264" r:id="rId9"/>
    <p:sldId id="275" r:id="rId10"/>
    <p:sldId id="283" r:id="rId11"/>
    <p:sldId id="265" r:id="rId12"/>
    <p:sldId id="276" r:id="rId13"/>
    <p:sldId id="266" r:id="rId14"/>
    <p:sldId id="262" r:id="rId15"/>
    <p:sldId id="263" r:id="rId16"/>
    <p:sldId id="277" r:id="rId17"/>
    <p:sldId id="267" r:id="rId18"/>
    <p:sldId id="268" r:id="rId19"/>
    <p:sldId id="273" r:id="rId20"/>
    <p:sldId id="272" r:id="rId21"/>
    <p:sldId id="270" r:id="rId22"/>
    <p:sldId id="269" r:id="rId23"/>
    <p:sldId id="281" r:id="rId24"/>
    <p:sldId id="271" r:id="rId25"/>
    <p:sldId id="282" r:id="rId26"/>
    <p:sldId id="279" r:id="rId27"/>
    <p:sldId id="284"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94660"/>
  </p:normalViewPr>
  <p:slideViewPr>
    <p:cSldViewPr snapToGrid="0" snapToObjects="1">
      <p:cViewPr varScale="1">
        <p:scale>
          <a:sx n="98" d="100"/>
          <a:sy n="98" d="100"/>
        </p:scale>
        <p:origin x="-464" y="-11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448683-C4DB-084C-8578-40A736A80426}" type="datetimeFigureOut">
              <a:rPr lang="en-US" smtClean="0"/>
              <a:pPr/>
              <a:t>4/9/14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59387B-A01B-4D45-9D7B-DE7A091124D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noFill/>
          <a:ln>
            <a:solidFill>
              <a:srgbClr val="000000"/>
            </a:solidFill>
            <a:miter lim="800000"/>
            <a:headEnd/>
            <a:tailEnd/>
          </a:ln>
        </p:spPr>
      </p:sp>
      <p:sp>
        <p:nvSpPr>
          <p:cNvPr id="5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ea typeface="ＭＳ Ｐゴシック" pitchFamily="-83" charset="-128"/>
            </a:endParaRPr>
          </a:p>
        </p:txBody>
      </p:sp>
      <p:sp>
        <p:nvSpPr>
          <p:cNvPr id="5124" name="Slide Number Placeholder 3"/>
          <p:cNvSpPr>
            <a:spLocks noGrp="1"/>
          </p:cNvSpPr>
          <p:nvPr>
            <p:ph type="sldNum" sz="quarter" idx="5"/>
          </p:nvPr>
        </p:nvSpPr>
        <p:spPr bwMode="auto">
          <a:noFill/>
          <a:ln>
            <a:miter lim="800000"/>
            <a:headEnd/>
            <a:tailEnd/>
          </a:ln>
        </p:spPr>
        <p:txBody>
          <a:bodyPr/>
          <a:lstStyle/>
          <a:p>
            <a:fld id="{2111150B-801B-EC4C-95DD-09D25D76EC66}" type="slidenum">
              <a:rPr lang="en-US"/>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bwMode="auto">
          <a:noFill/>
          <a:ln>
            <a:solidFill>
              <a:srgbClr val="000000"/>
            </a:solidFill>
            <a:miter lim="800000"/>
            <a:headEnd/>
            <a:tailEnd/>
          </a:ln>
        </p:spPr>
      </p:sp>
      <p:sp>
        <p:nvSpPr>
          <p:cNvPr id="71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ea typeface="ＭＳ Ｐゴシック" pitchFamily="-83" charset="-128"/>
            </a:endParaRPr>
          </a:p>
        </p:txBody>
      </p:sp>
      <p:sp>
        <p:nvSpPr>
          <p:cNvPr id="7172" name="Slide Number Placeholder 3"/>
          <p:cNvSpPr>
            <a:spLocks noGrp="1"/>
          </p:cNvSpPr>
          <p:nvPr>
            <p:ph type="sldNum" sz="quarter" idx="5"/>
          </p:nvPr>
        </p:nvSpPr>
        <p:spPr bwMode="auto">
          <a:noFill/>
          <a:ln>
            <a:miter lim="800000"/>
            <a:headEnd/>
            <a:tailEnd/>
          </a:ln>
        </p:spPr>
        <p:txBody>
          <a:bodyPr/>
          <a:lstStyle/>
          <a:p>
            <a:fld id="{06227389-6F65-8D45-9398-06E2A27CC53A}" type="slidenum">
              <a:rPr lang="en-US"/>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noFill/>
          <a:ln>
            <a:solidFill>
              <a:srgbClr val="000000"/>
            </a:solidFill>
            <a:miter lim="800000"/>
            <a:headEnd/>
            <a:tailEnd/>
          </a:ln>
        </p:spPr>
      </p:sp>
      <p:sp>
        <p:nvSpPr>
          <p:cNvPr id="92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ea typeface="ＭＳ Ｐゴシック" pitchFamily="-83" charset="-128"/>
            </a:endParaRPr>
          </a:p>
        </p:txBody>
      </p:sp>
      <p:sp>
        <p:nvSpPr>
          <p:cNvPr id="9220" name="Slide Number Placeholder 3"/>
          <p:cNvSpPr>
            <a:spLocks noGrp="1"/>
          </p:cNvSpPr>
          <p:nvPr>
            <p:ph type="sldNum" sz="quarter" idx="5"/>
          </p:nvPr>
        </p:nvSpPr>
        <p:spPr bwMode="auto">
          <a:noFill/>
          <a:ln>
            <a:miter lim="800000"/>
            <a:headEnd/>
            <a:tailEnd/>
          </a:ln>
        </p:spPr>
        <p:txBody>
          <a:bodyPr/>
          <a:lstStyle/>
          <a:p>
            <a:fld id="{33D76C16-A35E-EB4C-BFF2-B4D57D23070E}" type="slidenum">
              <a:rPr lang="en-US"/>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p:spPr>
      </p:sp>
      <p:sp>
        <p:nvSpPr>
          <p:cNvPr id="112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ea typeface="ＭＳ Ｐゴシック" pitchFamily="-83" charset="-128"/>
            </a:endParaRPr>
          </a:p>
        </p:txBody>
      </p:sp>
      <p:sp>
        <p:nvSpPr>
          <p:cNvPr id="11268" name="Slide Number Placeholder 3"/>
          <p:cNvSpPr>
            <a:spLocks noGrp="1"/>
          </p:cNvSpPr>
          <p:nvPr>
            <p:ph type="sldNum" sz="quarter" idx="5"/>
          </p:nvPr>
        </p:nvSpPr>
        <p:spPr bwMode="auto">
          <a:noFill/>
          <a:ln>
            <a:miter lim="800000"/>
            <a:headEnd/>
            <a:tailEnd/>
          </a:ln>
        </p:spPr>
        <p:txBody>
          <a:bodyPr/>
          <a:lstStyle/>
          <a:p>
            <a:fld id="{F0B66D44-F843-D147-A377-CBD5012B401E}" type="slidenum">
              <a:rPr lang="en-US"/>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p:spPr>
      </p:sp>
      <p:sp>
        <p:nvSpPr>
          <p:cNvPr id="112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ea typeface="ＭＳ Ｐゴシック" pitchFamily="-83" charset="-128"/>
            </a:endParaRPr>
          </a:p>
        </p:txBody>
      </p:sp>
      <p:sp>
        <p:nvSpPr>
          <p:cNvPr id="11268" name="Slide Number Placeholder 3"/>
          <p:cNvSpPr>
            <a:spLocks noGrp="1"/>
          </p:cNvSpPr>
          <p:nvPr>
            <p:ph type="sldNum" sz="quarter" idx="5"/>
          </p:nvPr>
        </p:nvSpPr>
        <p:spPr bwMode="auto">
          <a:noFill/>
          <a:ln>
            <a:miter lim="800000"/>
            <a:headEnd/>
            <a:tailEnd/>
          </a:ln>
        </p:spPr>
        <p:txBody>
          <a:bodyPr/>
          <a:lstStyle/>
          <a:p>
            <a:fld id="{F0B66D44-F843-D147-A377-CBD5012B401E}" type="slidenum">
              <a:rPr lang="en-US"/>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noFill/>
          <a:ln>
            <a:solidFill>
              <a:srgbClr val="000000"/>
            </a:solidFill>
            <a:miter lim="800000"/>
            <a:headEnd/>
            <a:tailEnd/>
          </a:ln>
        </p:spPr>
      </p:sp>
      <p:sp>
        <p:nvSpPr>
          <p:cNvPr id="112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ea typeface="ＭＳ Ｐゴシック" pitchFamily="-83" charset="-128"/>
            </a:endParaRPr>
          </a:p>
        </p:txBody>
      </p:sp>
      <p:sp>
        <p:nvSpPr>
          <p:cNvPr id="11268" name="Slide Number Placeholder 3"/>
          <p:cNvSpPr>
            <a:spLocks noGrp="1"/>
          </p:cNvSpPr>
          <p:nvPr>
            <p:ph type="sldNum" sz="quarter" idx="5"/>
          </p:nvPr>
        </p:nvSpPr>
        <p:spPr bwMode="auto">
          <a:noFill/>
          <a:ln>
            <a:miter lim="800000"/>
            <a:headEnd/>
            <a:tailEnd/>
          </a:ln>
        </p:spPr>
        <p:txBody>
          <a:bodyPr/>
          <a:lstStyle/>
          <a:p>
            <a:fld id="{F0B66D44-F843-D147-A377-CBD5012B401E}" type="slidenum">
              <a:rPr lang="en-US"/>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The series of events shown on the timeline explains how the scheduler operates. First, at 8:00:00-000, the thread was supposed to wake up to sample.  Instead, the thread wakes up 7 ms later, creating a 7 millisecond jitter.  This jitter should be minimized and the designer of the system should assess whether this duration falls within the required time constraint.  </a:t>
            </a:r>
          </a:p>
          <a:p>
            <a:endParaRPr lang="en-US" sz="1200" dirty="0" smtClean="0"/>
          </a:p>
          <a:p>
            <a:r>
              <a:rPr lang="en-US" sz="1200" dirty="0" smtClean="0"/>
              <a:t>After the thread wakes up, it then operates for 1.993 seconds, during this time, a sample is taken and data is sent for processing and etc.  At 8:00:02-000, the scheduler recognize the completion of its task, and calculates the sleep time of 58.000 seconds based on the next scheduled sample time, at 8:01:00-000.  The scheduler sends the thread to sleep. The length of sleep time constantly changes from one operation to the other, preventing the drift of sampling time.</a:t>
            </a:r>
          </a:p>
          <a:p>
            <a:endParaRPr lang="en-US" dirty="0"/>
          </a:p>
        </p:txBody>
      </p:sp>
      <p:sp>
        <p:nvSpPr>
          <p:cNvPr id="4" name="Slide Number Placeholder 3"/>
          <p:cNvSpPr>
            <a:spLocks noGrp="1"/>
          </p:cNvSpPr>
          <p:nvPr>
            <p:ph type="sldNum" sz="quarter" idx="10"/>
          </p:nvPr>
        </p:nvSpPr>
        <p:spPr/>
        <p:txBody>
          <a:bodyPr/>
          <a:lstStyle/>
          <a:p>
            <a:fld id="{6D59387B-A01B-4D45-9D7B-DE7A091124D4}" type="slidenum">
              <a:rPr lang="en-US" smtClean="0"/>
              <a:pPr/>
              <a:t>19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264278C-A271-DD4F-A0B7-5EBFB8E8B454}" type="datetimeFigureOut">
              <a:rPr lang="en-US" smtClean="0"/>
              <a:pPr/>
              <a:t>4/9/14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A3B511-AF87-7544-89C3-783B1912058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64278C-A271-DD4F-A0B7-5EBFB8E8B454}" type="datetimeFigureOut">
              <a:rPr lang="en-US" smtClean="0"/>
              <a:pPr/>
              <a:t>4/9/14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A3B511-AF87-7544-89C3-783B1912058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64278C-A271-DD4F-A0B7-5EBFB8E8B454}" type="datetimeFigureOut">
              <a:rPr lang="en-US" smtClean="0"/>
              <a:pPr/>
              <a:t>4/9/14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A3B511-AF87-7544-89C3-783B1912058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264278C-A271-DD4F-A0B7-5EBFB8E8B454}" type="datetimeFigureOut">
              <a:rPr lang="en-US" smtClean="0"/>
              <a:pPr/>
              <a:t>4/9/14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A3B511-AF87-7544-89C3-783B1912058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64278C-A271-DD4F-A0B7-5EBFB8E8B454}" type="datetimeFigureOut">
              <a:rPr lang="en-US" smtClean="0"/>
              <a:pPr/>
              <a:t>4/9/14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A3B511-AF87-7544-89C3-783B1912058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264278C-A271-DD4F-A0B7-5EBFB8E8B454}" type="datetimeFigureOut">
              <a:rPr lang="en-US" smtClean="0"/>
              <a:pPr/>
              <a:t>4/9/14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A3B511-AF87-7544-89C3-783B1912058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264278C-A271-DD4F-A0B7-5EBFB8E8B454}" type="datetimeFigureOut">
              <a:rPr lang="en-US" smtClean="0"/>
              <a:pPr/>
              <a:t>4/9/14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A3B511-AF87-7544-89C3-783B1912058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264278C-A271-DD4F-A0B7-5EBFB8E8B454}" type="datetimeFigureOut">
              <a:rPr lang="en-US" smtClean="0"/>
              <a:pPr/>
              <a:t>4/9/14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A3B511-AF87-7544-89C3-783B1912058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64278C-A271-DD4F-A0B7-5EBFB8E8B454}" type="datetimeFigureOut">
              <a:rPr lang="en-US" smtClean="0"/>
              <a:pPr/>
              <a:t>4/9/14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A3B511-AF87-7544-89C3-783B1912058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64278C-A271-DD4F-A0B7-5EBFB8E8B454}" type="datetimeFigureOut">
              <a:rPr lang="en-US" smtClean="0"/>
              <a:pPr/>
              <a:t>4/9/14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A3B511-AF87-7544-89C3-783B1912058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64278C-A271-DD4F-A0B7-5EBFB8E8B454}" type="datetimeFigureOut">
              <a:rPr lang="en-US" smtClean="0"/>
              <a:pPr/>
              <a:t>4/9/14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A3B511-AF87-7544-89C3-783B1912058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4278C-A271-DD4F-A0B7-5EBFB8E8B454}" type="datetimeFigureOut">
              <a:rPr lang="en-US" smtClean="0"/>
              <a:pPr/>
              <a:t>4/9/14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A3B511-AF87-7544-89C3-783B1912058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7.jpeg"/><Relationship Id="rId8"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jpeg"/><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jpeg"/><Relationship Id="rId6" Type="http://schemas.openxmlformats.org/officeDocument/2006/relationships/image" Target="../media/image14.jpe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32973"/>
            <a:ext cx="7772400" cy="2630466"/>
          </a:xfrm>
        </p:spPr>
        <p:txBody>
          <a:bodyPr>
            <a:normAutofit fontScale="90000"/>
          </a:bodyPr>
          <a:lstStyle/>
          <a:p>
            <a:r>
              <a:rPr lang="en-US" b="1" dirty="0" smtClean="0">
                <a:solidFill>
                  <a:srgbClr val="0000FF"/>
                </a:solidFill>
              </a:rPr>
              <a:t>Scripps Ocean Acidification Real-Time (SOAR) </a:t>
            </a:r>
            <a:r>
              <a:rPr lang="en-US" b="1" dirty="0" smtClean="0">
                <a:solidFill>
                  <a:srgbClr val="0000FF"/>
                </a:solidFill>
                <a:latin typeface="Calibri (Headings)"/>
                <a:cs typeface="Calibri (Headings)"/>
              </a:rPr>
              <a:t>Monitoring</a:t>
            </a:r>
            <a:r>
              <a:rPr lang="en-US" b="1" dirty="0" smtClean="0">
                <a:solidFill>
                  <a:srgbClr val="0000FF"/>
                </a:solidFill>
              </a:rPr>
              <a:t> Project using OSDT Android </a:t>
            </a:r>
            <a:r>
              <a:rPr lang="en-US" b="1" dirty="0" err="1" smtClean="0">
                <a:solidFill>
                  <a:srgbClr val="0000FF"/>
                </a:solidFill>
              </a:rPr>
              <a:t>SensorPod</a:t>
            </a:r>
            <a:endParaRPr lang="en-US" b="1" dirty="0">
              <a:solidFill>
                <a:srgbClr val="0000FF"/>
              </a:solidFill>
            </a:endParaRPr>
          </a:p>
        </p:txBody>
      </p:sp>
      <p:sp>
        <p:nvSpPr>
          <p:cNvPr id="3" name="Subtitle 2"/>
          <p:cNvSpPr>
            <a:spLocks noGrp="1"/>
          </p:cNvSpPr>
          <p:nvPr>
            <p:ph type="subTitle" idx="1"/>
          </p:nvPr>
        </p:nvSpPr>
        <p:spPr>
          <a:xfrm>
            <a:off x="685800" y="3563438"/>
            <a:ext cx="7772400" cy="2773003"/>
          </a:xfrm>
        </p:spPr>
        <p:txBody>
          <a:bodyPr>
            <a:normAutofit fontScale="77500" lnSpcReduction="20000"/>
          </a:bodyPr>
          <a:lstStyle/>
          <a:p>
            <a:r>
              <a:rPr lang="en-US" i="1" dirty="0" smtClean="0"/>
              <a:t>Peter Shin, Tony Fountain, </a:t>
            </a:r>
            <a:r>
              <a:rPr lang="en-US" i="1" dirty="0" err="1" smtClean="0"/>
              <a:t>Sameer</a:t>
            </a:r>
            <a:r>
              <a:rPr lang="en-US" i="1" dirty="0" smtClean="0"/>
              <a:t> </a:t>
            </a:r>
            <a:r>
              <a:rPr lang="en-US" i="1" dirty="0" err="1" smtClean="0"/>
              <a:t>Tilak</a:t>
            </a:r>
            <a:r>
              <a:rPr lang="en-US" i="1" dirty="0" smtClean="0"/>
              <a:t>, Thaddeus Trinh </a:t>
            </a:r>
          </a:p>
          <a:p>
            <a:r>
              <a:rPr lang="en-US" i="1" dirty="0" smtClean="0"/>
              <a:t>(Qualcomm Institute)</a:t>
            </a:r>
          </a:p>
          <a:p>
            <a:endParaRPr lang="en-US" i="1" dirty="0" smtClean="0"/>
          </a:p>
          <a:p>
            <a:r>
              <a:rPr lang="en-US" i="1" dirty="0" smtClean="0"/>
              <a:t>Susan </a:t>
            </a:r>
            <a:r>
              <a:rPr lang="en-US" i="1" dirty="0" err="1" smtClean="0"/>
              <a:t>Kram</a:t>
            </a:r>
            <a:r>
              <a:rPr lang="en-US" i="1" dirty="0" smtClean="0"/>
              <a:t>, Jennifer Smith </a:t>
            </a:r>
          </a:p>
          <a:p>
            <a:r>
              <a:rPr lang="en-US" i="1" dirty="0" smtClean="0"/>
              <a:t>(Scripps Institute of Oceanography)</a:t>
            </a:r>
          </a:p>
          <a:p>
            <a:endParaRPr lang="en-US" dirty="0" smtClean="0"/>
          </a:p>
          <a:p>
            <a:r>
              <a:rPr lang="en-US" dirty="0" smtClean="0"/>
              <a:t>University of California, San Diego</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38"/>
          <p:cNvGrpSpPr/>
          <p:nvPr/>
        </p:nvGrpSpPr>
        <p:grpSpPr>
          <a:xfrm>
            <a:off x="205648" y="1364171"/>
            <a:ext cx="8938352" cy="5307729"/>
            <a:chOff x="538697" y="152400"/>
            <a:chExt cx="7646912" cy="4316917"/>
          </a:xfrm>
        </p:grpSpPr>
        <p:sp>
          <p:nvSpPr>
            <p:cNvPr id="12" name="Cloud 11"/>
            <p:cNvSpPr/>
            <p:nvPr/>
          </p:nvSpPr>
          <p:spPr>
            <a:xfrm>
              <a:off x="5276208" y="402722"/>
              <a:ext cx="2909401" cy="3004447"/>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Rectangle 13"/>
            <p:cNvSpPr/>
            <p:nvPr/>
          </p:nvSpPr>
          <p:spPr>
            <a:xfrm>
              <a:off x="5663151" y="2324072"/>
              <a:ext cx="773736" cy="44161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err="1" smtClean="0"/>
                <a:t>DT2SM</a:t>
              </a:r>
              <a:endParaRPr lang="en-US" sz="1400" dirty="0"/>
            </a:p>
          </p:txBody>
        </p:sp>
        <p:sp>
          <p:nvSpPr>
            <p:cNvPr id="20" name="Rectangle 19"/>
            <p:cNvSpPr/>
            <p:nvPr/>
          </p:nvSpPr>
          <p:spPr>
            <a:xfrm>
              <a:off x="650889" y="3017026"/>
              <a:ext cx="2057400" cy="7183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11266" name="Picture 2" descr="http://sac.unm.edu/images/longtermfiles/facebook_logo.jpg"/>
            <p:cNvPicPr>
              <a:picLocks noChangeAspect="1" noChangeArrowheads="1"/>
            </p:cNvPicPr>
            <p:nvPr/>
          </p:nvPicPr>
          <p:blipFill>
            <a:blip r:embed="rId2" cstate="print"/>
            <a:srcRect/>
            <a:stretch>
              <a:fillRect/>
            </a:stretch>
          </p:blipFill>
          <p:spPr bwMode="auto">
            <a:xfrm>
              <a:off x="538697" y="3911056"/>
              <a:ext cx="959977" cy="558261"/>
            </a:xfrm>
            <a:prstGeom prst="rect">
              <a:avLst/>
            </a:prstGeom>
            <a:noFill/>
          </p:spPr>
        </p:pic>
        <p:pic>
          <p:nvPicPr>
            <p:cNvPr id="11268" name="Picture 4" descr="https://g.twimg.com/Twitter_logo_blue.png"/>
            <p:cNvPicPr>
              <a:picLocks noChangeAspect="1" noChangeArrowheads="1"/>
            </p:cNvPicPr>
            <p:nvPr/>
          </p:nvPicPr>
          <p:blipFill>
            <a:blip r:embed="rId3" cstate="print"/>
            <a:srcRect/>
            <a:stretch>
              <a:fillRect/>
            </a:stretch>
          </p:blipFill>
          <p:spPr bwMode="auto">
            <a:xfrm>
              <a:off x="2018762" y="3911057"/>
              <a:ext cx="636165" cy="471288"/>
            </a:xfrm>
            <a:prstGeom prst="rect">
              <a:avLst/>
            </a:prstGeom>
            <a:noFill/>
          </p:spPr>
        </p:pic>
        <p:pic>
          <p:nvPicPr>
            <p:cNvPr id="11270" name="Picture 6" descr="http://solutionshawker.com/wp-content/uploads/2014/03/dropbox-logo.png"/>
            <p:cNvPicPr>
              <a:picLocks noChangeAspect="1" noChangeArrowheads="1"/>
            </p:cNvPicPr>
            <p:nvPr/>
          </p:nvPicPr>
          <p:blipFill>
            <a:blip r:embed="rId4" cstate="print"/>
            <a:srcRect/>
            <a:stretch>
              <a:fillRect/>
            </a:stretch>
          </p:blipFill>
          <p:spPr bwMode="auto">
            <a:xfrm>
              <a:off x="4248911" y="2976025"/>
              <a:ext cx="883751" cy="862288"/>
            </a:xfrm>
            <a:prstGeom prst="rect">
              <a:avLst/>
            </a:prstGeom>
            <a:noFill/>
          </p:spPr>
        </p:pic>
        <p:sp>
          <p:nvSpPr>
            <p:cNvPr id="26" name="TextBox 25"/>
            <p:cNvSpPr txBox="1"/>
            <p:nvPr/>
          </p:nvSpPr>
          <p:spPr>
            <a:xfrm>
              <a:off x="3035782" y="152400"/>
              <a:ext cx="2729848" cy="250323"/>
            </a:xfrm>
            <a:prstGeom prst="rect">
              <a:avLst/>
            </a:prstGeom>
            <a:noFill/>
          </p:spPr>
          <p:txBody>
            <a:bodyPr wrap="square" rtlCol="0">
              <a:spAutoFit/>
            </a:bodyPr>
            <a:lstStyle/>
            <a:p>
              <a:r>
                <a:rPr lang="en-US" sz="1400" dirty="0" smtClean="0"/>
                <a:t>OSDT Android </a:t>
              </a:r>
              <a:r>
                <a:rPr lang="en-US" sz="1400" dirty="0" err="1" smtClean="0"/>
                <a:t>SensorPod</a:t>
              </a:r>
              <a:endParaRPr lang="en-US" sz="1400" dirty="0"/>
            </a:p>
          </p:txBody>
        </p:sp>
        <p:sp>
          <p:nvSpPr>
            <p:cNvPr id="32" name="Can 31"/>
            <p:cNvSpPr/>
            <p:nvPr/>
          </p:nvSpPr>
          <p:spPr>
            <a:xfrm>
              <a:off x="5765629" y="1047128"/>
              <a:ext cx="582256" cy="895350"/>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OSDT</a:t>
              </a:r>
            </a:p>
          </p:txBody>
        </p:sp>
        <p:pic>
          <p:nvPicPr>
            <p:cNvPr id="1029" name="Picture 5" descr="C:\Users\mingcn\Desktop\ifttt-logo-large.png"/>
            <p:cNvPicPr>
              <a:picLocks noChangeAspect="1" noChangeArrowheads="1"/>
            </p:cNvPicPr>
            <p:nvPr/>
          </p:nvPicPr>
          <p:blipFill>
            <a:blip r:embed="rId5"/>
            <a:srcRect/>
            <a:stretch>
              <a:fillRect/>
            </a:stretch>
          </p:blipFill>
          <p:spPr bwMode="auto">
            <a:xfrm>
              <a:off x="1018685" y="3203419"/>
              <a:ext cx="1437096" cy="531945"/>
            </a:xfrm>
            <a:prstGeom prst="rect">
              <a:avLst/>
            </a:prstGeom>
            <a:noFill/>
          </p:spPr>
        </p:pic>
        <p:sp>
          <p:nvSpPr>
            <p:cNvPr id="33" name="TextBox 32"/>
            <p:cNvSpPr txBox="1"/>
            <p:nvPr/>
          </p:nvSpPr>
          <p:spPr>
            <a:xfrm>
              <a:off x="1018685" y="3017026"/>
              <a:ext cx="1636242" cy="250323"/>
            </a:xfrm>
            <a:prstGeom prst="rect">
              <a:avLst/>
            </a:prstGeom>
            <a:noFill/>
          </p:spPr>
          <p:txBody>
            <a:bodyPr wrap="square" rtlCol="0">
              <a:spAutoFit/>
            </a:bodyPr>
            <a:lstStyle/>
            <a:p>
              <a:r>
                <a:rPr lang="en-US" sz="1400" dirty="0" smtClean="0"/>
                <a:t>If This Then That</a:t>
              </a:r>
              <a:endParaRPr lang="en-US" sz="1400" dirty="0"/>
            </a:p>
          </p:txBody>
        </p:sp>
        <p:cxnSp>
          <p:nvCxnSpPr>
            <p:cNvPr id="42" name="Straight Connector 41"/>
            <p:cNvCxnSpPr>
              <a:stCxn id="41" idx="3"/>
              <a:endCxn id="43" idx="1"/>
            </p:cNvCxnSpPr>
            <p:nvPr/>
          </p:nvCxnSpPr>
          <p:spPr>
            <a:xfrm>
              <a:off x="2654927" y="1606910"/>
              <a:ext cx="558137" cy="1150"/>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Arrow Connector 45"/>
            <p:cNvCxnSpPr>
              <a:endCxn id="32" idx="2"/>
            </p:cNvCxnSpPr>
            <p:nvPr/>
          </p:nvCxnSpPr>
          <p:spPr>
            <a:xfrm>
              <a:off x="5091113" y="1487312"/>
              <a:ext cx="674516" cy="749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8" name="Straight Arrow Connector 47"/>
            <p:cNvCxnSpPr>
              <a:stCxn id="32" idx="3"/>
              <a:endCxn id="14" idx="0"/>
            </p:cNvCxnSpPr>
            <p:nvPr/>
          </p:nvCxnSpPr>
          <p:spPr>
            <a:xfrm flipH="1">
              <a:off x="6050020" y="1942478"/>
              <a:ext cx="6738" cy="38159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9" name="Straight Arrow Connector 58"/>
            <p:cNvCxnSpPr>
              <a:stCxn id="14" idx="2"/>
              <a:endCxn id="11270" idx="3"/>
            </p:cNvCxnSpPr>
            <p:nvPr/>
          </p:nvCxnSpPr>
          <p:spPr>
            <a:xfrm rot="5400000">
              <a:off x="5270601" y="2627751"/>
              <a:ext cx="641480" cy="91735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62" name="Straight Arrow Connector 61"/>
            <p:cNvCxnSpPr>
              <a:stCxn id="11270" idx="1"/>
              <a:endCxn id="20" idx="3"/>
            </p:cNvCxnSpPr>
            <p:nvPr/>
          </p:nvCxnSpPr>
          <p:spPr>
            <a:xfrm rot="10800000">
              <a:off x="2708291" y="3376197"/>
              <a:ext cx="1540621" cy="3097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64" name="Straight Arrow Connector 63"/>
            <p:cNvCxnSpPr>
              <a:stCxn id="20" idx="2"/>
              <a:endCxn id="11266" idx="0"/>
            </p:cNvCxnSpPr>
            <p:nvPr/>
          </p:nvCxnSpPr>
          <p:spPr>
            <a:xfrm rot="5400000">
              <a:off x="1261292" y="3492758"/>
              <a:ext cx="175692" cy="66090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66" name="Straight Arrow Connector 65"/>
            <p:cNvCxnSpPr>
              <a:stCxn id="20" idx="2"/>
              <a:endCxn id="11268" idx="0"/>
            </p:cNvCxnSpPr>
            <p:nvPr/>
          </p:nvCxnSpPr>
          <p:spPr>
            <a:xfrm rot="16200000" flipH="1">
              <a:off x="1920371" y="3494583"/>
              <a:ext cx="175692" cy="65725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37" name="Title 7"/>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err="1" smtClean="0">
                <a:ln>
                  <a:noFill/>
                </a:ln>
                <a:solidFill>
                  <a:srgbClr val="0000FF"/>
                </a:solidFill>
                <a:effectLst/>
                <a:uLnTx/>
                <a:uFillTx/>
                <a:latin typeface="+mj-lt"/>
                <a:ea typeface="ＭＳ Ｐゴシック" pitchFamily="-83" charset="-128"/>
                <a:cs typeface="+mj-cs"/>
              </a:rPr>
              <a:t>SensorPod</a:t>
            </a:r>
            <a:r>
              <a:rPr kumimoji="0" lang="en-US" sz="4400" b="1" i="0" u="none" strike="noStrike" kern="1200" cap="none" spc="0" normalizeH="0" baseline="0" noProof="0" dirty="0" smtClean="0">
                <a:ln>
                  <a:noFill/>
                </a:ln>
                <a:solidFill>
                  <a:srgbClr val="0000FF"/>
                </a:solidFill>
                <a:effectLst/>
                <a:uLnTx/>
                <a:uFillTx/>
                <a:latin typeface="+mj-lt"/>
                <a:ea typeface="ＭＳ Ｐゴシック" pitchFamily="-83" charset="-128"/>
                <a:cs typeface="+mj-cs"/>
              </a:rPr>
              <a:t> </a:t>
            </a:r>
            <a:r>
              <a:rPr kumimoji="0" lang="en-US" sz="4400" b="1" i="0" u="none" strike="noStrike" kern="1200" cap="none" spc="0" normalizeH="0" baseline="0" noProof="0" dirty="0" smtClean="0">
                <a:ln>
                  <a:noFill/>
                </a:ln>
                <a:solidFill>
                  <a:srgbClr val="0000FF"/>
                </a:solidFill>
                <a:effectLst/>
                <a:uLnTx/>
                <a:uFillTx/>
                <a:latin typeface="+mj-lt"/>
                <a:ea typeface="ＭＳ Ｐゴシック" pitchFamily="-83" charset="-128"/>
                <a:cs typeface="+mj-cs"/>
              </a:rPr>
              <a:t>System</a:t>
            </a:r>
            <a:r>
              <a:rPr kumimoji="0" lang="en-US" sz="4400" b="1" i="0" u="none" strike="noStrike" kern="1200" cap="none" spc="0" normalizeH="0" baseline="0" noProof="0" dirty="0" smtClean="0">
                <a:ln>
                  <a:noFill/>
                </a:ln>
                <a:solidFill>
                  <a:srgbClr val="0000FF"/>
                </a:solidFill>
                <a:effectLst/>
                <a:uLnTx/>
                <a:uFillTx/>
                <a:latin typeface="+mj-lt"/>
                <a:ea typeface="ＭＳ Ｐゴシック" pitchFamily="-83" charset="-128"/>
                <a:cs typeface="+mj-cs"/>
              </a:rPr>
              <a:t> </a:t>
            </a:r>
            <a:r>
              <a:rPr lang="en-US" sz="4400" b="1" dirty="0" smtClean="0">
                <a:solidFill>
                  <a:srgbClr val="0000FF"/>
                </a:solidFill>
                <a:latin typeface="+mj-lt"/>
                <a:ea typeface="ＭＳ Ｐゴシック" pitchFamily="-83" charset="-128"/>
                <a:cs typeface="+mj-cs"/>
              </a:rPr>
              <a:t>at</a:t>
            </a:r>
            <a:r>
              <a:rPr kumimoji="0" lang="en-US" sz="4400" b="1" i="0" u="none" strike="noStrike" kern="1200" cap="none" spc="0" normalizeH="0" baseline="0" noProof="0" dirty="0" smtClean="0">
                <a:ln>
                  <a:noFill/>
                </a:ln>
                <a:solidFill>
                  <a:srgbClr val="0000FF"/>
                </a:solidFill>
                <a:effectLst/>
                <a:uLnTx/>
                <a:uFillTx/>
                <a:latin typeface="+mj-lt"/>
                <a:ea typeface="ＭＳ Ｐゴシック" pitchFamily="-83" charset="-128"/>
                <a:cs typeface="+mj-cs"/>
              </a:rPr>
              <a:t> Scripps Pier</a:t>
            </a:r>
            <a:endParaRPr kumimoji="0" lang="en-US" sz="4400" b="0" i="0" u="none" strike="noStrike" kern="1200" cap="none" spc="0" normalizeH="0" baseline="0" noProof="0" dirty="0" smtClean="0">
              <a:ln>
                <a:noFill/>
              </a:ln>
              <a:solidFill>
                <a:schemeClr val="tx1"/>
              </a:solidFill>
              <a:effectLst/>
              <a:uLnTx/>
              <a:uFillTx/>
              <a:latin typeface="+mj-lt"/>
              <a:ea typeface="ＭＳ Ｐゴシック" pitchFamily="-83" charset="-128"/>
              <a:cs typeface="+mj-cs"/>
            </a:endParaRPr>
          </a:p>
        </p:txBody>
      </p:sp>
      <p:pic>
        <p:nvPicPr>
          <p:cNvPr id="41" name="Picture 40"/>
          <p:cNvPicPr>
            <a:picLocks noChangeAspect="1"/>
          </p:cNvPicPr>
          <p:nvPr/>
        </p:nvPicPr>
        <p:blipFill>
          <a:blip r:embed="rId6"/>
          <a:stretch>
            <a:fillRect/>
          </a:stretch>
        </p:blipFill>
        <p:spPr>
          <a:xfrm>
            <a:off x="336788" y="2284606"/>
            <a:ext cx="2342487" cy="1735823"/>
          </a:xfrm>
          <a:prstGeom prst="rect">
            <a:avLst/>
          </a:prstGeom>
        </p:spPr>
      </p:pic>
      <p:pic>
        <p:nvPicPr>
          <p:cNvPr id="43" name="Content Placeholder 5"/>
          <p:cNvPicPr>
            <a:picLocks noChangeAspect="1"/>
          </p:cNvPicPr>
          <p:nvPr/>
        </p:nvPicPr>
        <p:blipFill>
          <a:blip r:embed="rId7"/>
          <a:srcRect/>
          <a:stretch>
            <a:fillRect/>
          </a:stretch>
        </p:blipFill>
        <p:spPr bwMode="auto">
          <a:xfrm>
            <a:off x="3331672" y="1725415"/>
            <a:ext cx="2142200" cy="2857033"/>
          </a:xfrm>
          <a:prstGeom prst="rect">
            <a:avLst/>
          </a:prstGeom>
          <a:noFill/>
          <a:ln w="9525">
            <a:solidFill>
              <a:schemeClr val="bg1"/>
            </a:solidFill>
            <a:miter lim="800000"/>
            <a:headEnd/>
            <a:tailEnd/>
          </a:ln>
        </p:spPr>
      </p:pic>
      <p:sp>
        <p:nvSpPr>
          <p:cNvPr id="51" name="TextBox 50"/>
          <p:cNvSpPr txBox="1"/>
          <p:nvPr/>
        </p:nvSpPr>
        <p:spPr>
          <a:xfrm>
            <a:off x="336788" y="1545942"/>
            <a:ext cx="2421420" cy="738664"/>
          </a:xfrm>
          <a:prstGeom prst="rect">
            <a:avLst/>
          </a:prstGeom>
          <a:noFill/>
        </p:spPr>
        <p:txBody>
          <a:bodyPr wrap="square" rtlCol="0">
            <a:spAutoFit/>
          </a:bodyPr>
          <a:lstStyle/>
          <a:p>
            <a:r>
              <a:rPr lang="en-US" sz="1400" dirty="0" err="1" smtClean="0"/>
              <a:t>SeaFET</a:t>
            </a:r>
            <a:r>
              <a:rPr lang="en-US" sz="1400" dirty="0" smtClean="0"/>
              <a:t> and SBE44 (underwater sensor and underwater Inductive Modem)</a:t>
            </a:r>
            <a:endParaRPr lang="en-US" sz="1400" dirty="0"/>
          </a:p>
        </p:txBody>
      </p:sp>
      <p:pic>
        <p:nvPicPr>
          <p:cNvPr id="60" name="Picture 59"/>
          <p:cNvPicPr>
            <a:picLocks noChangeAspect="1"/>
          </p:cNvPicPr>
          <p:nvPr/>
        </p:nvPicPr>
        <p:blipFill>
          <a:blip r:embed="rId8"/>
          <a:stretch>
            <a:fillRect/>
          </a:stretch>
        </p:blipFill>
        <p:spPr>
          <a:xfrm>
            <a:off x="6995915" y="2551586"/>
            <a:ext cx="1690885" cy="6165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Title 7"/>
          <p:cNvSpPr>
            <a:spLocks noGrp="1"/>
          </p:cNvSpPr>
          <p:nvPr>
            <p:ph type="title"/>
          </p:nvPr>
        </p:nvSpPr>
        <p:spPr>
          <a:xfrm>
            <a:off x="457200" y="17463"/>
            <a:ext cx="8229600" cy="1143000"/>
          </a:xfrm>
        </p:spPr>
        <p:txBody>
          <a:bodyPr/>
          <a:lstStyle/>
          <a:p>
            <a:pPr eaLnBrk="1" hangingPunct="1"/>
            <a:r>
              <a:rPr lang="en-US" b="1" dirty="0">
                <a:solidFill>
                  <a:srgbClr val="0000FF"/>
                </a:solidFill>
                <a:ea typeface="ＭＳ Ｐゴシック" pitchFamily="-83" charset="-128"/>
              </a:rPr>
              <a:t>OSDT Android </a:t>
            </a:r>
            <a:r>
              <a:rPr lang="en-US" b="1" dirty="0" err="1" smtClean="0">
                <a:solidFill>
                  <a:srgbClr val="0000FF"/>
                </a:solidFill>
                <a:ea typeface="ＭＳ Ｐゴシック" pitchFamily="-83" charset="-128"/>
              </a:rPr>
              <a:t>SensorPod</a:t>
            </a:r>
            <a:r>
              <a:rPr lang="en-US" b="1" dirty="0" smtClean="0">
                <a:solidFill>
                  <a:srgbClr val="0000FF"/>
                </a:solidFill>
                <a:ea typeface="ＭＳ Ｐゴシック" pitchFamily="-83" charset="-128"/>
              </a:rPr>
              <a:t> Kit</a:t>
            </a:r>
            <a:endParaRPr lang="en-US" dirty="0">
              <a:ea typeface="ＭＳ Ｐゴシック" pitchFamily="-83" charset="-128"/>
            </a:endParaRPr>
          </a:p>
        </p:txBody>
      </p:sp>
      <p:pic>
        <p:nvPicPr>
          <p:cNvPr id="15363" name="Picture 15" descr="Kit.png"/>
          <p:cNvPicPr>
            <a:picLocks noChangeAspect="1"/>
          </p:cNvPicPr>
          <p:nvPr/>
        </p:nvPicPr>
        <p:blipFill>
          <a:blip r:embed="rId2"/>
          <a:srcRect/>
          <a:stretch>
            <a:fillRect/>
          </a:stretch>
        </p:blipFill>
        <p:spPr bwMode="auto">
          <a:xfrm>
            <a:off x="211138" y="971848"/>
            <a:ext cx="8713787" cy="58861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US" dirty="0" smtClean="0"/>
              <a:t>What is </a:t>
            </a:r>
            <a:r>
              <a:rPr lang="en-US" dirty="0" err="1" smtClean="0"/>
              <a:t>SensorPod</a:t>
            </a:r>
            <a:r>
              <a:rPr lang="en-US" dirty="0" smtClean="0"/>
              <a:t> kit?</a:t>
            </a:r>
          </a:p>
          <a:p>
            <a:pPr lvl="1"/>
            <a:r>
              <a:rPr lang="en-US" dirty="0" smtClean="0"/>
              <a:t>Packaging of </a:t>
            </a:r>
            <a:r>
              <a:rPr lang="en-US" dirty="0" err="1" smtClean="0"/>
              <a:t>SensorPod</a:t>
            </a:r>
            <a:r>
              <a:rPr lang="en-US" dirty="0" smtClean="0"/>
              <a:t> components that can be assembled to produce a functional </a:t>
            </a:r>
            <a:r>
              <a:rPr lang="en-US" dirty="0" err="1" smtClean="0"/>
              <a:t>SensorPod</a:t>
            </a:r>
            <a:r>
              <a:rPr lang="en-US" dirty="0" smtClean="0"/>
              <a:t> system</a:t>
            </a:r>
          </a:p>
          <a:p>
            <a:pPr lvl="1"/>
            <a:r>
              <a:rPr lang="en-US" dirty="0" smtClean="0"/>
              <a:t>Designed to be relatively quick and easy to assemble from common and inexpensive Commercial Off-The-Shelf (COTS) components with detailed assembly instructions</a:t>
            </a:r>
          </a:p>
          <a:p>
            <a:endParaRPr lang="en-US" dirty="0" smtClean="0"/>
          </a:p>
          <a:p>
            <a:r>
              <a:rPr lang="en-US" dirty="0" smtClean="0"/>
              <a:t>Why </a:t>
            </a:r>
            <a:r>
              <a:rPr lang="en-US" dirty="0" smtClean="0"/>
              <a:t>did </a:t>
            </a:r>
            <a:r>
              <a:rPr lang="en-US" dirty="0" smtClean="0"/>
              <a:t>we build </a:t>
            </a:r>
            <a:r>
              <a:rPr lang="en-US" dirty="0" smtClean="0"/>
              <a:t>a </a:t>
            </a:r>
            <a:r>
              <a:rPr lang="en-US" dirty="0" smtClean="0"/>
              <a:t>kit?</a:t>
            </a:r>
          </a:p>
          <a:p>
            <a:pPr lvl="1"/>
            <a:r>
              <a:rPr lang="en-US" dirty="0" smtClean="0"/>
              <a:t>Allows the scientists to build and deploy an infrastructure tailored to their needs</a:t>
            </a:r>
          </a:p>
          <a:p>
            <a:pPr lvl="1"/>
            <a:r>
              <a:rPr lang="en-US" dirty="0" smtClean="0"/>
              <a:t>Frees </a:t>
            </a:r>
            <a:r>
              <a:rPr lang="en-US" dirty="0" smtClean="0"/>
              <a:t>site managers and research programs  from proprietary components - avoids commercial and  vendor lock-in</a:t>
            </a:r>
          </a:p>
          <a:p>
            <a:endParaRPr lang="en-US" dirty="0" smtClean="0"/>
          </a:p>
          <a:p>
            <a:endParaRPr lang="en-US" dirty="0"/>
          </a:p>
        </p:txBody>
      </p:sp>
      <p:sp>
        <p:nvSpPr>
          <p:cNvPr id="5" name="Title 7"/>
          <p:cNvSpPr>
            <a:spLocks noGrp="1"/>
          </p:cNvSpPr>
          <p:nvPr>
            <p:ph type="title"/>
          </p:nvPr>
        </p:nvSpPr>
        <p:spPr>
          <a:xfrm>
            <a:off x="457200" y="211833"/>
            <a:ext cx="8229600" cy="1143000"/>
          </a:xfrm>
        </p:spPr>
        <p:txBody>
          <a:bodyPr/>
          <a:lstStyle/>
          <a:p>
            <a:pPr eaLnBrk="1" hangingPunct="1"/>
            <a:r>
              <a:rPr lang="en-US" b="1" dirty="0" err="1" smtClean="0">
                <a:solidFill>
                  <a:srgbClr val="0000FF"/>
                </a:solidFill>
                <a:ea typeface="ＭＳ Ｐゴシック" pitchFamily="-83" charset="-128"/>
              </a:rPr>
              <a:t>SensorPod</a:t>
            </a:r>
            <a:r>
              <a:rPr lang="en-US" b="1" dirty="0" smtClean="0">
                <a:solidFill>
                  <a:srgbClr val="0000FF"/>
                </a:solidFill>
                <a:ea typeface="ＭＳ Ｐゴシック" pitchFamily="-83" charset="-128"/>
              </a:rPr>
              <a:t> Kit?</a:t>
            </a:r>
            <a:endParaRPr lang="en-US" dirty="0">
              <a:ea typeface="ＭＳ Ｐゴシック" pitchFamily="-83" charset="-128"/>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6386" name="Picture 2"/>
          <p:cNvPicPr>
            <a:picLocks noChangeAspect="1"/>
          </p:cNvPicPr>
          <p:nvPr/>
        </p:nvPicPr>
        <p:blipFill>
          <a:blip r:embed="rId2"/>
          <a:srcRect/>
          <a:stretch>
            <a:fillRect/>
          </a:stretch>
        </p:blipFill>
        <p:spPr bwMode="auto">
          <a:xfrm>
            <a:off x="1347788" y="1536958"/>
            <a:ext cx="6375400" cy="5057775"/>
          </a:xfrm>
          <a:prstGeom prst="rect">
            <a:avLst/>
          </a:prstGeom>
          <a:noFill/>
          <a:ln w="9525">
            <a:noFill/>
            <a:miter lim="800000"/>
            <a:headEnd/>
            <a:tailEnd/>
          </a:ln>
        </p:spPr>
      </p:pic>
      <p:sp>
        <p:nvSpPr>
          <p:cNvPr id="16387" name="Rectangle 3"/>
          <p:cNvSpPr>
            <a:spLocks noChangeArrowheads="1"/>
          </p:cNvSpPr>
          <p:nvPr/>
        </p:nvSpPr>
        <p:spPr bwMode="auto">
          <a:xfrm>
            <a:off x="220298" y="488950"/>
            <a:ext cx="8669387" cy="1446550"/>
          </a:xfrm>
          <a:prstGeom prst="rect">
            <a:avLst/>
          </a:prstGeom>
          <a:noFill/>
          <a:ln w="9525">
            <a:noFill/>
            <a:miter lim="800000"/>
            <a:headEnd/>
            <a:tailEnd/>
          </a:ln>
        </p:spPr>
        <p:txBody>
          <a:bodyPr wrap="square">
            <a:prstTxWarp prst="textNoShape">
              <a:avLst/>
            </a:prstTxWarp>
            <a:spAutoFit/>
          </a:bodyPr>
          <a:lstStyle/>
          <a:p>
            <a:pPr algn="ctr" eaLnBrk="1" hangingPunct="1"/>
            <a:r>
              <a:rPr lang="en-US" sz="4400" b="1" dirty="0" smtClean="0">
                <a:solidFill>
                  <a:srgbClr val="0000FF"/>
                </a:solidFill>
              </a:rPr>
              <a:t>Typical Data Flow in </a:t>
            </a:r>
            <a:r>
              <a:rPr lang="en-US" sz="4400" b="1" dirty="0" err="1" smtClean="0">
                <a:solidFill>
                  <a:srgbClr val="0000FF"/>
                </a:solidFill>
              </a:rPr>
              <a:t>SensorPod</a:t>
            </a:r>
            <a:r>
              <a:rPr lang="en-US" sz="4400" b="1" dirty="0" smtClean="0">
                <a:solidFill>
                  <a:srgbClr val="0000FF"/>
                </a:solidFill>
              </a:rPr>
              <a:t> System</a:t>
            </a:r>
            <a:endParaRPr lang="en-US" sz="4400" dirty="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b="1">
                <a:solidFill>
                  <a:srgbClr val="0000FF"/>
                </a:solidFill>
                <a:ea typeface="ＭＳ Ｐゴシック" pitchFamily="-83" charset="-128"/>
              </a:rPr>
              <a:t>DataTurbine in a Nutshell</a:t>
            </a:r>
          </a:p>
        </p:txBody>
      </p:sp>
      <p:sp>
        <p:nvSpPr>
          <p:cNvPr id="12291" name="Content Placeholder 2"/>
          <p:cNvSpPr>
            <a:spLocks noGrp="1"/>
          </p:cNvSpPr>
          <p:nvPr>
            <p:ph idx="1"/>
          </p:nvPr>
        </p:nvSpPr>
        <p:spPr>
          <a:xfrm>
            <a:off x="457200" y="1600200"/>
            <a:ext cx="4068763" cy="4800600"/>
          </a:xfrm>
        </p:spPr>
        <p:txBody>
          <a:bodyPr/>
          <a:lstStyle/>
          <a:p>
            <a:pPr eaLnBrk="1" hangingPunct="1">
              <a:lnSpc>
                <a:spcPct val="80000"/>
              </a:lnSpc>
            </a:pPr>
            <a:r>
              <a:rPr lang="en-US" sz="2000">
                <a:ea typeface="ＭＳ Ｐゴシック" pitchFamily="-83" charset="-128"/>
              </a:rPr>
              <a:t>R</a:t>
            </a:r>
            <a:r>
              <a:rPr lang="en-US" sz="2000" i="1">
                <a:ea typeface="ＭＳ Ｐゴシック" pitchFamily="-83" charset="-128"/>
              </a:rPr>
              <a:t>obust real-time streaming data engine</a:t>
            </a:r>
          </a:p>
          <a:p>
            <a:pPr eaLnBrk="1" hangingPunct="1">
              <a:lnSpc>
                <a:spcPct val="80000"/>
              </a:lnSpc>
            </a:pPr>
            <a:endParaRPr lang="en-US" sz="2000" i="1">
              <a:ea typeface="ＭＳ Ｐゴシック" pitchFamily="-83" charset="-128"/>
            </a:endParaRPr>
          </a:p>
          <a:p>
            <a:pPr eaLnBrk="1" hangingPunct="1">
              <a:lnSpc>
                <a:spcPct val="80000"/>
              </a:lnSpc>
            </a:pPr>
            <a:r>
              <a:rPr lang="en-US" sz="2000">
                <a:ea typeface="ＭＳ Ｐゴシック" pitchFamily="-83" charset="-128"/>
              </a:rPr>
              <a:t>Stream live data from experiments, labs, web cams and even Java enabled cell phones</a:t>
            </a:r>
          </a:p>
          <a:p>
            <a:pPr eaLnBrk="1" hangingPunct="1">
              <a:lnSpc>
                <a:spcPct val="80000"/>
              </a:lnSpc>
            </a:pPr>
            <a:endParaRPr lang="en-US" sz="2000">
              <a:ea typeface="ＭＳ Ｐゴシック" pitchFamily="-83" charset="-128"/>
            </a:endParaRPr>
          </a:p>
          <a:p>
            <a:pPr eaLnBrk="1" hangingPunct="1">
              <a:lnSpc>
                <a:spcPct val="80000"/>
              </a:lnSpc>
            </a:pPr>
            <a:r>
              <a:rPr lang="en-US" sz="2000">
                <a:ea typeface="ＭＳ Ｐゴシック" pitchFamily="-83" charset="-128"/>
              </a:rPr>
              <a:t>Acts as a "</a:t>
            </a:r>
            <a:r>
              <a:rPr lang="en-US" sz="2000" i="1">
                <a:ea typeface="ＭＳ Ｐゴシック" pitchFamily="-83" charset="-128"/>
              </a:rPr>
              <a:t>black box</a:t>
            </a:r>
            <a:r>
              <a:rPr lang="en-US" sz="2000">
                <a:ea typeface="ＭＳ Ｐゴシック" pitchFamily="-83" charset="-128"/>
              </a:rPr>
              <a:t>" to which applications and devices send and receive data</a:t>
            </a:r>
          </a:p>
          <a:p>
            <a:pPr eaLnBrk="1" hangingPunct="1">
              <a:lnSpc>
                <a:spcPct val="80000"/>
              </a:lnSpc>
            </a:pPr>
            <a:endParaRPr lang="en-US" sz="2000">
              <a:ea typeface="ＭＳ Ｐゴシック" pitchFamily="-83" charset="-128"/>
            </a:endParaRPr>
          </a:p>
          <a:p>
            <a:pPr eaLnBrk="1" hangingPunct="1">
              <a:lnSpc>
                <a:spcPct val="80000"/>
              </a:lnSpc>
            </a:pPr>
            <a:r>
              <a:rPr lang="en-US" sz="2000">
                <a:ea typeface="ＭＳ Ｐゴシック" pitchFamily="-83" charset="-128"/>
              </a:rPr>
              <a:t>Scalable – runs on everything from embedded devices to supercomputers</a:t>
            </a:r>
          </a:p>
          <a:p>
            <a:pPr eaLnBrk="1" hangingPunct="1">
              <a:lnSpc>
                <a:spcPct val="80000"/>
              </a:lnSpc>
            </a:pPr>
            <a:endParaRPr lang="en-US" sz="2000">
              <a:ea typeface="ＭＳ Ｐゴシック" pitchFamily="-83" charset="-128"/>
            </a:endParaRPr>
          </a:p>
          <a:p>
            <a:pPr eaLnBrk="1" hangingPunct="1">
              <a:lnSpc>
                <a:spcPct val="80000"/>
              </a:lnSpc>
            </a:pPr>
            <a:r>
              <a:rPr lang="en-US" sz="2000">
                <a:ea typeface="ＭＳ Ｐゴシック" pitchFamily="-83" charset="-128"/>
              </a:rPr>
              <a:t>Open source</a:t>
            </a:r>
            <a:r>
              <a:rPr lang="en-US" sz="2000" b="1">
                <a:ea typeface="ＭＳ Ｐゴシック" pitchFamily="-83" charset="-128"/>
              </a:rPr>
              <a:t> </a:t>
            </a:r>
            <a:r>
              <a:rPr lang="en-US" sz="2000">
                <a:ea typeface="ＭＳ Ｐゴシック" pitchFamily="-83" charset="-128"/>
              </a:rPr>
              <a:t>and freely available</a:t>
            </a:r>
          </a:p>
          <a:p>
            <a:pPr lvl="1" eaLnBrk="1" hangingPunct="1">
              <a:lnSpc>
                <a:spcPct val="80000"/>
              </a:lnSpc>
            </a:pPr>
            <a:r>
              <a:rPr lang="en-US" sz="1800">
                <a:ea typeface="ＭＳ Ｐゴシック" pitchFamily="-83" charset="-128"/>
              </a:rPr>
              <a:t>www.dataturbine.org</a:t>
            </a:r>
          </a:p>
          <a:p>
            <a:pPr eaLnBrk="1" hangingPunct="1">
              <a:lnSpc>
                <a:spcPct val="80000"/>
              </a:lnSpc>
            </a:pPr>
            <a:endParaRPr lang="en-US" sz="2000">
              <a:ea typeface="ＭＳ Ｐゴシック" pitchFamily="-83" charset="-128"/>
            </a:endParaRPr>
          </a:p>
        </p:txBody>
      </p:sp>
      <p:pic>
        <p:nvPicPr>
          <p:cNvPr id="12292" name="Picture 4"/>
          <p:cNvPicPr>
            <a:picLocks noChangeAspect="1"/>
          </p:cNvPicPr>
          <p:nvPr/>
        </p:nvPicPr>
        <p:blipFill>
          <a:blip r:embed="rId2"/>
          <a:srcRect/>
          <a:stretch>
            <a:fillRect/>
          </a:stretch>
        </p:blipFill>
        <p:spPr bwMode="auto">
          <a:xfrm>
            <a:off x="4979988" y="1417638"/>
            <a:ext cx="3706812" cy="2393950"/>
          </a:xfrm>
          <a:prstGeom prst="rect">
            <a:avLst/>
          </a:prstGeom>
          <a:noFill/>
          <a:ln w="9525">
            <a:noFill/>
            <a:miter lim="800000"/>
            <a:headEnd/>
            <a:tailEnd/>
          </a:ln>
        </p:spPr>
      </p:pic>
      <p:pic>
        <p:nvPicPr>
          <p:cNvPr id="12293" name="Picture 5"/>
          <p:cNvPicPr>
            <a:picLocks noChangeAspect="1"/>
          </p:cNvPicPr>
          <p:nvPr/>
        </p:nvPicPr>
        <p:blipFill>
          <a:blip r:embed="rId3"/>
          <a:srcRect/>
          <a:stretch>
            <a:fillRect/>
          </a:stretch>
        </p:blipFill>
        <p:spPr bwMode="auto">
          <a:xfrm>
            <a:off x="4695825" y="4043363"/>
            <a:ext cx="4284663" cy="2625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3314" name="Picture 3" descr="DataTurbine-ArchJune2011.pdf"/>
          <p:cNvPicPr>
            <a:picLocks noChangeAspect="1" noChangeArrowheads="1"/>
          </p:cNvPicPr>
          <p:nvPr/>
        </p:nvPicPr>
        <p:blipFill>
          <a:blip r:embed="rId2"/>
          <a:srcRect/>
          <a:stretch>
            <a:fillRect/>
          </a:stretch>
        </p:blipFill>
        <p:spPr bwMode="auto">
          <a:xfrm>
            <a:off x="457200" y="1676400"/>
            <a:ext cx="7543800" cy="4060825"/>
          </a:xfrm>
          <a:prstGeom prst="rect">
            <a:avLst/>
          </a:prstGeom>
          <a:noFill/>
          <a:ln w="9525">
            <a:noFill/>
            <a:miter lim="800000"/>
            <a:headEnd/>
            <a:tailEnd/>
          </a:ln>
        </p:spPr>
      </p:pic>
      <p:sp>
        <p:nvSpPr>
          <p:cNvPr id="13315" name="Title 1"/>
          <p:cNvSpPr>
            <a:spLocks noGrp="1"/>
          </p:cNvSpPr>
          <p:nvPr>
            <p:ph type="title"/>
          </p:nvPr>
        </p:nvSpPr>
        <p:spPr/>
        <p:txBody>
          <a:bodyPr/>
          <a:lstStyle/>
          <a:p>
            <a:pPr eaLnBrk="1" hangingPunct="1"/>
            <a:r>
              <a:rPr lang="en-US" b="1">
                <a:solidFill>
                  <a:srgbClr val="0000FF"/>
                </a:solidFill>
                <a:ea typeface="ＭＳ Ｐゴシック" pitchFamily="-83" charset="-128"/>
              </a:rPr>
              <a:t>DataTurbine Middleware</a:t>
            </a:r>
          </a:p>
        </p:txBody>
      </p:sp>
      <p:sp>
        <p:nvSpPr>
          <p:cNvPr id="13316" name="TextBox 1"/>
          <p:cNvSpPr txBox="1">
            <a:spLocks noChangeArrowheads="1"/>
          </p:cNvSpPr>
          <p:nvPr/>
        </p:nvSpPr>
        <p:spPr bwMode="auto">
          <a:xfrm>
            <a:off x="242888" y="5737225"/>
            <a:ext cx="8686800" cy="1108075"/>
          </a:xfrm>
          <a:prstGeom prst="rect">
            <a:avLst/>
          </a:prstGeom>
          <a:noFill/>
          <a:ln w="9525">
            <a:noFill/>
            <a:miter lim="800000"/>
            <a:headEnd/>
            <a:tailEnd/>
          </a:ln>
        </p:spPr>
        <p:txBody>
          <a:bodyPr>
            <a:prstTxWarp prst="textNoShape">
              <a:avLst/>
            </a:prstTxWarp>
            <a:spAutoFit/>
          </a:bodyPr>
          <a:lstStyle/>
          <a:p>
            <a:pPr algn="ctr" eaLnBrk="1" hangingPunct="1"/>
            <a:r>
              <a:rPr lang="en-US" sz="2400">
                <a:latin typeface="Calibri" pitchFamily="-83" charset="0"/>
              </a:rPr>
              <a:t>DataTurbine middleware integrates the disparate elements of complex distributed real-time applications.</a:t>
            </a:r>
          </a:p>
          <a:p>
            <a:pPr eaLnBrk="1" hangingPunct="1"/>
            <a:endParaRPr lang="en-US">
              <a:latin typeface="Calibri" pitchFamily="-83"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02853"/>
            <a:ext cx="8229600" cy="3923310"/>
          </a:xfrm>
        </p:spPr>
        <p:txBody>
          <a:bodyPr/>
          <a:lstStyle/>
          <a:p>
            <a:r>
              <a:rPr lang="en-US" dirty="0" smtClean="0"/>
              <a:t>Flexible</a:t>
            </a:r>
          </a:p>
          <a:p>
            <a:r>
              <a:rPr lang="en-US" dirty="0" smtClean="0"/>
              <a:t>Robust</a:t>
            </a:r>
          </a:p>
          <a:p>
            <a:r>
              <a:rPr lang="en-US" dirty="0" smtClean="0"/>
              <a:t>Efficient</a:t>
            </a:r>
            <a:endParaRPr lang="en-US" dirty="0"/>
          </a:p>
        </p:txBody>
      </p:sp>
      <p:sp>
        <p:nvSpPr>
          <p:cNvPr id="4" name="Rectangle 3"/>
          <p:cNvSpPr>
            <a:spLocks noChangeArrowheads="1"/>
          </p:cNvSpPr>
          <p:nvPr/>
        </p:nvSpPr>
        <p:spPr bwMode="auto">
          <a:xfrm>
            <a:off x="457200" y="488950"/>
            <a:ext cx="8229599" cy="769441"/>
          </a:xfrm>
          <a:prstGeom prst="rect">
            <a:avLst/>
          </a:prstGeom>
          <a:noFill/>
          <a:ln w="9525">
            <a:noFill/>
            <a:miter lim="800000"/>
            <a:headEnd/>
            <a:tailEnd/>
          </a:ln>
        </p:spPr>
        <p:txBody>
          <a:bodyPr wrap="square">
            <a:prstTxWarp prst="textNoShape">
              <a:avLst/>
            </a:prstTxWarp>
            <a:spAutoFit/>
          </a:bodyPr>
          <a:lstStyle/>
          <a:p>
            <a:pPr algn="ctr" eaLnBrk="1" hangingPunct="1"/>
            <a:r>
              <a:rPr lang="en-US" sz="4400" b="1" dirty="0" smtClean="0">
                <a:solidFill>
                  <a:srgbClr val="0000FF"/>
                </a:solidFill>
              </a:rPr>
              <a:t>Design </a:t>
            </a:r>
            <a:r>
              <a:rPr lang="en-US" sz="4400" b="1" dirty="0" smtClean="0">
                <a:solidFill>
                  <a:srgbClr val="0000FF"/>
                </a:solidFill>
              </a:rPr>
              <a:t>Goals </a:t>
            </a:r>
            <a:r>
              <a:rPr lang="en-US" sz="4400" b="1" dirty="0" smtClean="0">
                <a:solidFill>
                  <a:srgbClr val="0000FF"/>
                </a:solidFill>
              </a:rPr>
              <a:t>of </a:t>
            </a:r>
            <a:r>
              <a:rPr lang="en-US" sz="4400" b="1" dirty="0" err="1" smtClean="0">
                <a:solidFill>
                  <a:srgbClr val="0000FF"/>
                </a:solidFill>
              </a:rPr>
              <a:t>SensorPod</a:t>
            </a:r>
            <a:endParaRPr lang="en-US" sz="4400" dirty="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FF"/>
                </a:solidFill>
                <a:latin typeface="+mn-lt"/>
              </a:rPr>
              <a:t>Flexible</a:t>
            </a:r>
            <a:endParaRPr lang="en-US" b="1" dirty="0">
              <a:solidFill>
                <a:srgbClr val="0000FF"/>
              </a:solidFill>
              <a:latin typeface="+mn-lt"/>
            </a:endParaRPr>
          </a:p>
        </p:txBody>
      </p:sp>
      <p:sp>
        <p:nvSpPr>
          <p:cNvPr id="3" name="Content Placeholder 2"/>
          <p:cNvSpPr>
            <a:spLocks noGrp="1"/>
          </p:cNvSpPr>
          <p:nvPr>
            <p:ph idx="1"/>
          </p:nvPr>
        </p:nvSpPr>
        <p:spPr>
          <a:xfrm>
            <a:off x="628650" y="1825625"/>
            <a:ext cx="7886700" cy="4850478"/>
          </a:xfrm>
        </p:spPr>
        <p:txBody>
          <a:bodyPr>
            <a:normAutofit fontScale="92500" lnSpcReduction="10000"/>
          </a:bodyPr>
          <a:lstStyle/>
          <a:p>
            <a:pPr lvl="0"/>
            <a:r>
              <a:rPr lang="en-US" dirty="0" smtClean="0"/>
              <a:t>Supports v</a:t>
            </a:r>
            <a:r>
              <a:rPr lang="en-US" dirty="0" smtClean="0"/>
              <a:t>arious </a:t>
            </a:r>
            <a:r>
              <a:rPr lang="en-US" dirty="0"/>
              <a:t>data center </a:t>
            </a:r>
            <a:r>
              <a:rPr lang="en-US" dirty="0" smtClean="0"/>
              <a:t>scenarios</a:t>
            </a:r>
            <a:r>
              <a:rPr lang="en-US" dirty="0" smtClean="0"/>
              <a:t>:</a:t>
            </a:r>
            <a:endParaRPr lang="en-US" dirty="0" smtClean="0"/>
          </a:p>
          <a:p>
            <a:pPr lvl="1"/>
            <a:r>
              <a:rPr lang="en-US" dirty="0" smtClean="0"/>
              <a:t>distributed, </a:t>
            </a:r>
            <a:r>
              <a:rPr lang="en-US" dirty="0" smtClean="0"/>
              <a:t>centralized, and cloud </a:t>
            </a:r>
            <a:r>
              <a:rPr lang="en-US" dirty="0" smtClean="0"/>
              <a:t>data management models</a:t>
            </a:r>
            <a:r>
              <a:rPr lang="en-US" dirty="0" smtClean="0"/>
              <a:t>.</a:t>
            </a:r>
            <a:endParaRPr lang="en-US" dirty="0" smtClean="0"/>
          </a:p>
          <a:p>
            <a:pPr lvl="1"/>
            <a:endParaRPr lang="en-US" dirty="0" smtClean="0"/>
          </a:p>
          <a:p>
            <a:r>
              <a:rPr lang="en-US" dirty="0" smtClean="0"/>
              <a:t>Provides </a:t>
            </a:r>
            <a:r>
              <a:rPr lang="en-US" dirty="0"/>
              <a:t>an abstraction to</a:t>
            </a:r>
            <a:r>
              <a:rPr lang="en-US" dirty="0" smtClean="0"/>
              <a:t> sensors</a:t>
            </a:r>
          </a:p>
          <a:p>
            <a:pPr lvl="1"/>
            <a:r>
              <a:rPr lang="en-US" dirty="0" smtClean="0"/>
              <a:t>no standard to communicate with sensors.  </a:t>
            </a:r>
          </a:p>
          <a:p>
            <a:pPr lvl="2"/>
            <a:r>
              <a:rPr lang="en-US" dirty="0" smtClean="0"/>
              <a:t>The </a:t>
            </a:r>
            <a:r>
              <a:rPr lang="en-US" dirty="0" smtClean="0"/>
              <a:t>manufacturers typically offer their sensors with a set </a:t>
            </a:r>
            <a:r>
              <a:rPr lang="en-US" dirty="0"/>
              <a:t>of commands </a:t>
            </a:r>
            <a:r>
              <a:rPr lang="en-US" dirty="0" smtClean="0"/>
              <a:t>with some specific corresponding responses for </a:t>
            </a:r>
            <a:r>
              <a:rPr lang="en-US" dirty="0"/>
              <a:t>their digital </a:t>
            </a:r>
            <a:r>
              <a:rPr lang="en-US" dirty="0" smtClean="0"/>
              <a:t>sensors.  </a:t>
            </a:r>
            <a:endParaRPr lang="en-US" dirty="0" smtClean="0"/>
          </a:p>
          <a:p>
            <a:pPr lvl="1"/>
            <a:r>
              <a:rPr lang="en-US" dirty="0" smtClean="0"/>
              <a:t>abstraction</a:t>
            </a:r>
            <a:r>
              <a:rPr lang="en-US" dirty="0" smtClean="0"/>
              <a:t> </a:t>
            </a:r>
            <a:r>
              <a:rPr lang="en-US" dirty="0" smtClean="0"/>
              <a:t>in the configuration file</a:t>
            </a:r>
          </a:p>
          <a:p>
            <a:pPr lvl="2"/>
            <a:r>
              <a:rPr lang="en-US" dirty="0" smtClean="0"/>
              <a:t>Determine the expected timing window</a:t>
            </a:r>
            <a:r>
              <a:rPr lang="en-US" dirty="0"/>
              <a:t>.</a:t>
            </a:r>
            <a:r>
              <a:rPr lang="en-US" dirty="0" smtClean="0"/>
              <a:t> </a:t>
            </a:r>
            <a:endParaRPr lang="en-US" dirty="0" smtClean="0"/>
          </a:p>
          <a:p>
            <a:pPr lvl="2"/>
            <a:r>
              <a:rPr lang="en-US" dirty="0" smtClean="0"/>
              <a:t>A</a:t>
            </a:r>
            <a:r>
              <a:rPr lang="en-US" dirty="0" smtClean="0"/>
              <a:t>dd </a:t>
            </a:r>
            <a:r>
              <a:rPr lang="en-US" dirty="0"/>
              <a:t>and remove the sensors easily</a:t>
            </a:r>
            <a:r>
              <a:rPr lang="en-US" dirty="0" smtClean="0"/>
              <a:t>.</a:t>
            </a:r>
          </a:p>
          <a:p>
            <a:endParaRPr lang="en-US" dirty="0"/>
          </a:p>
          <a:p>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574676302"/>
      </p:ext>
    </p:extLst>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FF"/>
                </a:solidFill>
              </a:rPr>
              <a:t>Flexible</a:t>
            </a:r>
            <a:endParaRPr lang="en-US" b="1" dirty="0">
              <a:solidFill>
                <a:srgbClr val="0000FF"/>
              </a:solidFill>
            </a:endParaRPr>
          </a:p>
        </p:txBody>
      </p:sp>
      <p:sp>
        <p:nvSpPr>
          <p:cNvPr id="3" name="Content Placeholder 2"/>
          <p:cNvSpPr>
            <a:spLocks noGrp="1"/>
          </p:cNvSpPr>
          <p:nvPr>
            <p:ph idx="1"/>
          </p:nvPr>
        </p:nvSpPr>
        <p:spPr>
          <a:xfrm>
            <a:off x="628650" y="1558493"/>
            <a:ext cx="7886700" cy="3337973"/>
          </a:xfrm>
        </p:spPr>
        <p:txBody>
          <a:bodyPr>
            <a:normAutofit/>
          </a:bodyPr>
          <a:lstStyle/>
          <a:p>
            <a:pPr lvl="0"/>
            <a:r>
              <a:rPr lang="en-US" dirty="0" smtClean="0"/>
              <a:t>Customized sampling time for each sensor.</a:t>
            </a:r>
            <a:endParaRPr lang="en-US" dirty="0" smtClean="0"/>
          </a:p>
          <a:p>
            <a:pPr lvl="1"/>
            <a:r>
              <a:rPr lang="en-US" dirty="0" smtClean="0"/>
              <a:t>Supports strict </a:t>
            </a:r>
            <a:r>
              <a:rPr lang="en-US" dirty="0" smtClean="0"/>
              <a:t>timing schedule</a:t>
            </a:r>
            <a:r>
              <a:rPr lang="en-US" dirty="0" smtClean="0"/>
              <a:t> for each sensor.</a:t>
            </a:r>
          </a:p>
          <a:p>
            <a:pPr lvl="2"/>
            <a:r>
              <a:rPr lang="en-US" dirty="0" smtClean="0"/>
              <a:t>The mean jitter has been around 7 ms.  The max jitter time was 9 ms</a:t>
            </a:r>
            <a:r>
              <a:rPr lang="en-US" dirty="0" smtClean="0"/>
              <a:t>.</a:t>
            </a:r>
          </a:p>
          <a:p>
            <a:pPr lvl="2"/>
            <a:r>
              <a:rPr lang="en-US" dirty="0" smtClean="0"/>
              <a:t>The multi-threaded applications </a:t>
            </a:r>
            <a:r>
              <a:rPr lang="en-US" dirty="0" smtClean="0"/>
              <a:t>are controlling the sensors, and </a:t>
            </a:r>
            <a:r>
              <a:rPr lang="en-US" dirty="0" smtClean="0"/>
              <a:t>sensors can sample at specified time – same or different.  </a:t>
            </a:r>
            <a:endParaRPr lang="en-US"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270313378"/>
      </p:ext>
    </p:extLst>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FF"/>
                </a:solidFill>
              </a:rPr>
              <a:t>Efficient</a:t>
            </a:r>
            <a:endParaRPr lang="en-US" b="1" dirty="0">
              <a:solidFill>
                <a:srgbClr val="0000FF"/>
              </a:solidFill>
            </a:endParaRPr>
          </a:p>
        </p:txBody>
      </p:sp>
      <p:sp>
        <p:nvSpPr>
          <p:cNvPr id="3" name="Content Placeholder 2"/>
          <p:cNvSpPr>
            <a:spLocks noGrp="1"/>
          </p:cNvSpPr>
          <p:nvPr>
            <p:ph idx="1"/>
          </p:nvPr>
        </p:nvSpPr>
        <p:spPr>
          <a:xfrm>
            <a:off x="628650" y="1424784"/>
            <a:ext cx="8058150" cy="1766043"/>
          </a:xfrm>
        </p:spPr>
        <p:txBody>
          <a:bodyPr>
            <a:noAutofit/>
          </a:bodyPr>
          <a:lstStyle/>
          <a:p>
            <a:r>
              <a:rPr lang="en-US" sz="2000" dirty="0" smtClean="0"/>
              <a:t>Maintain </a:t>
            </a:r>
            <a:r>
              <a:rPr lang="en-US" sz="2000" dirty="0" smtClean="0"/>
              <a:t>p</a:t>
            </a:r>
            <a:r>
              <a:rPr lang="en-US" sz="2000" dirty="0" smtClean="0"/>
              <a:t>recise sampling time</a:t>
            </a:r>
            <a:endParaRPr lang="en-US" sz="2000" dirty="0" smtClean="0"/>
          </a:p>
          <a:p>
            <a:r>
              <a:rPr lang="en-US" sz="2000" dirty="0" smtClean="0"/>
              <a:t>Minimize </a:t>
            </a:r>
            <a:r>
              <a:rPr lang="en-US" sz="2000" dirty="0" smtClean="0"/>
              <a:t>the </a:t>
            </a:r>
            <a:r>
              <a:rPr lang="en-US" sz="2000" dirty="0" smtClean="0"/>
              <a:t>jitter</a:t>
            </a:r>
          </a:p>
          <a:p>
            <a:pPr lvl="1"/>
            <a:r>
              <a:rPr lang="en-US" sz="1600" dirty="0" smtClean="0"/>
              <a:t>F</a:t>
            </a:r>
            <a:r>
              <a:rPr lang="en-US" sz="1600" dirty="0" smtClean="0"/>
              <a:t>oreground </a:t>
            </a:r>
            <a:r>
              <a:rPr lang="en-US" sz="1600" dirty="0" smtClean="0"/>
              <a:t>service to support the strict timing constraints</a:t>
            </a:r>
            <a:r>
              <a:rPr lang="en-US" sz="1600" dirty="0"/>
              <a:t>.</a:t>
            </a:r>
            <a:r>
              <a:rPr lang="en-US" sz="1600" dirty="0" smtClean="0"/>
              <a:t> </a:t>
            </a:r>
          </a:p>
          <a:p>
            <a:pPr lvl="1"/>
            <a:r>
              <a:rPr lang="en-US" sz="1600" dirty="0" smtClean="0"/>
              <a:t>Calculates </a:t>
            </a:r>
            <a:r>
              <a:rPr lang="en-US" sz="1600" dirty="0" smtClean="0"/>
              <a:t>the sleep time based on its next sampling time, instead of busy waiting.  </a:t>
            </a:r>
          </a:p>
          <a:p>
            <a:endParaRPr lang="en-US" sz="2000" dirty="0"/>
          </a:p>
        </p:txBody>
      </p:sp>
      <p:pic>
        <p:nvPicPr>
          <p:cNvPr id="6" name="Picture 5"/>
          <p:cNvPicPr>
            <a:picLocks noChangeAspect="1"/>
          </p:cNvPicPr>
          <p:nvPr/>
        </p:nvPicPr>
        <p:blipFill>
          <a:blip r:embed="rId3"/>
          <a:stretch>
            <a:fillRect/>
          </a:stretch>
        </p:blipFill>
        <p:spPr>
          <a:xfrm>
            <a:off x="531318" y="3190826"/>
            <a:ext cx="7788185" cy="3667174"/>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124226575"/>
      </p:ext>
    </p:extLst>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US" b="1" dirty="0">
                <a:solidFill>
                  <a:srgbClr val="0000FF"/>
                </a:solidFill>
                <a:ea typeface="ＭＳ Ｐゴシック" pitchFamily="-83" charset="-128"/>
              </a:rPr>
              <a:t>What are some of the big issues?</a:t>
            </a:r>
          </a:p>
        </p:txBody>
      </p:sp>
      <p:sp>
        <p:nvSpPr>
          <p:cNvPr id="4099" name="Content Placeholder 2"/>
          <p:cNvSpPr>
            <a:spLocks noGrp="1"/>
          </p:cNvSpPr>
          <p:nvPr>
            <p:ph idx="1"/>
          </p:nvPr>
        </p:nvSpPr>
        <p:spPr>
          <a:xfrm>
            <a:off x="319088" y="1423988"/>
            <a:ext cx="8367712" cy="5046662"/>
          </a:xfrm>
        </p:spPr>
        <p:txBody>
          <a:bodyPr/>
          <a:lstStyle/>
          <a:p>
            <a:pPr lvl="1" eaLnBrk="1" hangingPunct="1">
              <a:lnSpc>
                <a:spcPct val="80000"/>
              </a:lnSpc>
              <a:buFont typeface="Arial" pitchFamily="-83" charset="0"/>
              <a:buNone/>
            </a:pPr>
            <a:r>
              <a:rPr lang="en-US" sz="2500">
                <a:ea typeface="ＭＳ Ｐゴシック" pitchFamily="-83" charset="-128"/>
              </a:rPr>
              <a:t>Climate change:</a:t>
            </a:r>
          </a:p>
          <a:p>
            <a:pPr lvl="2" eaLnBrk="1" hangingPunct="1">
              <a:lnSpc>
                <a:spcPct val="80000"/>
              </a:lnSpc>
            </a:pPr>
            <a:r>
              <a:rPr lang="en-US" sz="2500">
                <a:ea typeface="ＭＳ Ｐゴシック" pitchFamily="-83" charset="-128"/>
              </a:rPr>
              <a:t>Ocean acidification</a:t>
            </a:r>
          </a:p>
          <a:p>
            <a:pPr lvl="2" eaLnBrk="1" hangingPunct="1">
              <a:lnSpc>
                <a:spcPct val="80000"/>
              </a:lnSpc>
            </a:pPr>
            <a:r>
              <a:rPr lang="en-US" sz="2500">
                <a:ea typeface="ＭＳ Ｐゴシック" pitchFamily="-83" charset="-128"/>
              </a:rPr>
              <a:t>Temperature increases</a:t>
            </a:r>
          </a:p>
          <a:p>
            <a:pPr lvl="2" eaLnBrk="1" hangingPunct="1">
              <a:lnSpc>
                <a:spcPct val="80000"/>
              </a:lnSpc>
            </a:pPr>
            <a:r>
              <a:rPr lang="en-US" sz="2500">
                <a:ea typeface="ＭＳ Ｐゴシック" pitchFamily="-83" charset="-128"/>
              </a:rPr>
              <a:t>Variability in weather dynamics</a:t>
            </a:r>
          </a:p>
          <a:p>
            <a:pPr lvl="2" eaLnBrk="1" hangingPunct="1">
              <a:lnSpc>
                <a:spcPct val="80000"/>
              </a:lnSpc>
            </a:pPr>
            <a:endParaRPr lang="en-US" sz="2500">
              <a:ea typeface="ＭＳ Ｐゴシック" pitchFamily="-83" charset="-128"/>
            </a:endParaRPr>
          </a:p>
          <a:p>
            <a:pPr lvl="1" eaLnBrk="1" hangingPunct="1">
              <a:lnSpc>
                <a:spcPct val="80000"/>
              </a:lnSpc>
              <a:buFont typeface="Arial" pitchFamily="-83" charset="0"/>
              <a:buNone/>
            </a:pPr>
            <a:r>
              <a:rPr lang="en-US" sz="2500">
                <a:ea typeface="ＭＳ Ｐゴシック" pitchFamily="-83" charset="-128"/>
              </a:rPr>
              <a:t>Food and water security and sanitation:</a:t>
            </a:r>
          </a:p>
          <a:p>
            <a:pPr lvl="2" eaLnBrk="1" hangingPunct="1">
              <a:lnSpc>
                <a:spcPct val="80000"/>
              </a:lnSpc>
            </a:pPr>
            <a:r>
              <a:rPr lang="en-US" sz="2500">
                <a:ea typeface="ＭＳ Ｐゴシック" pitchFamily="-83" charset="-128"/>
              </a:rPr>
              <a:t>Threats to the food chain by long-term processes</a:t>
            </a:r>
          </a:p>
          <a:p>
            <a:pPr lvl="2" eaLnBrk="1" hangingPunct="1">
              <a:lnSpc>
                <a:spcPct val="80000"/>
              </a:lnSpc>
            </a:pPr>
            <a:r>
              <a:rPr lang="en-US" sz="2500">
                <a:ea typeface="ＭＳ Ｐゴシック" pitchFamily="-83" charset="-128"/>
              </a:rPr>
              <a:t>Disasters caused by combination of poor planning, poor execution, and poor timing, e.g., floods, typhoons, fires, nuclear accidents,… </a:t>
            </a:r>
          </a:p>
          <a:p>
            <a:pPr lvl="1" eaLnBrk="1" hangingPunct="1">
              <a:lnSpc>
                <a:spcPct val="80000"/>
              </a:lnSpc>
              <a:buFont typeface="Arial" pitchFamily="-83" charset="0"/>
              <a:buNone/>
            </a:pPr>
            <a:endParaRPr lang="en-US" sz="2600">
              <a:ea typeface="ＭＳ Ｐゴシック" pitchFamily="-83" charset="-128"/>
            </a:endParaRPr>
          </a:p>
          <a:p>
            <a:pPr lvl="1" eaLnBrk="1" hangingPunct="1">
              <a:lnSpc>
                <a:spcPct val="80000"/>
              </a:lnSpc>
              <a:buFont typeface="Arial" pitchFamily="-83" charset="0"/>
              <a:buNone/>
            </a:pPr>
            <a:r>
              <a:rPr lang="en-US" sz="2600">
                <a:ea typeface="ＭＳ Ｐゴシック" pitchFamily="-83" charset="-128"/>
              </a:rPr>
              <a:t>Many problems are a combination of bad decisions and unfortunate circumstances.  Maybe we can help…</a:t>
            </a:r>
          </a:p>
          <a:p>
            <a:pPr lvl="1" eaLnBrk="1" hangingPunct="1">
              <a:lnSpc>
                <a:spcPct val="80000"/>
              </a:lnSpc>
            </a:pPr>
            <a:endParaRPr lang="en-US" sz="2200">
              <a:ea typeface="ＭＳ Ｐゴシック" pitchFamily="-83" charset="-128"/>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FF"/>
                </a:solidFill>
              </a:rPr>
              <a:t>Efficient</a:t>
            </a:r>
            <a:endParaRPr lang="en-US" b="1" dirty="0">
              <a:solidFill>
                <a:srgbClr val="0000FF"/>
              </a:solidFill>
            </a:endParaRPr>
          </a:p>
        </p:txBody>
      </p:sp>
      <p:sp>
        <p:nvSpPr>
          <p:cNvPr id="3" name="Content Placeholder 2"/>
          <p:cNvSpPr>
            <a:spLocks noGrp="1"/>
          </p:cNvSpPr>
          <p:nvPr>
            <p:ph idx="1"/>
          </p:nvPr>
        </p:nvSpPr>
        <p:spPr/>
        <p:txBody>
          <a:bodyPr>
            <a:normAutofit fontScale="92500"/>
          </a:bodyPr>
          <a:lstStyle/>
          <a:p>
            <a:pPr lvl="0"/>
            <a:r>
              <a:rPr lang="en-US" dirty="0"/>
              <a:t>Modular design in both HW and SW</a:t>
            </a:r>
          </a:p>
          <a:p>
            <a:pPr lvl="1"/>
            <a:r>
              <a:rPr lang="en-US" dirty="0" smtClean="0"/>
              <a:t>Choose </a:t>
            </a:r>
            <a:r>
              <a:rPr lang="en-US" dirty="0"/>
              <a:t>HW/SW </a:t>
            </a:r>
            <a:r>
              <a:rPr lang="en-US" dirty="0" smtClean="0"/>
              <a:t>modules</a:t>
            </a:r>
          </a:p>
          <a:p>
            <a:pPr lvl="2"/>
            <a:r>
              <a:rPr lang="en-US" dirty="0" smtClean="0"/>
              <a:t>Examples - </a:t>
            </a:r>
            <a:r>
              <a:rPr lang="en-US" dirty="0" smtClean="0"/>
              <a:t>no </a:t>
            </a:r>
            <a:r>
              <a:rPr lang="en-US" dirty="0"/>
              <a:t>satellite in WI, SIO or Taiwan, no local ODST service in the </a:t>
            </a:r>
            <a:r>
              <a:rPr lang="en-US" dirty="0" smtClean="0"/>
              <a:t>phone</a:t>
            </a:r>
          </a:p>
          <a:p>
            <a:pPr lvl="2"/>
            <a:r>
              <a:rPr lang="en-US" dirty="0" smtClean="0"/>
              <a:t>Note: trade-off exists - </a:t>
            </a:r>
            <a:r>
              <a:rPr lang="en-US" dirty="0" smtClean="0"/>
              <a:t>energy</a:t>
            </a:r>
            <a:r>
              <a:rPr lang="en-US" dirty="0" smtClean="0"/>
              <a:t>-efficient voltage regulator vs. linear voltage </a:t>
            </a:r>
            <a:r>
              <a:rPr lang="en-US" dirty="0" smtClean="0"/>
              <a:t>regulator</a:t>
            </a:r>
          </a:p>
          <a:p>
            <a:pPr lvl="1">
              <a:buNone/>
            </a:pPr>
            <a:endParaRPr lang="en-US" dirty="0"/>
          </a:p>
          <a:p>
            <a:pPr lvl="0"/>
            <a:r>
              <a:rPr lang="en-US" dirty="0" smtClean="0"/>
              <a:t>Management of </a:t>
            </a:r>
            <a:r>
              <a:rPr lang="en-US" dirty="0" smtClean="0"/>
              <a:t>multi-threaded </a:t>
            </a:r>
            <a:r>
              <a:rPr lang="en-US" dirty="0"/>
              <a:t>application </a:t>
            </a:r>
            <a:endParaRPr lang="en-US" dirty="0" smtClean="0"/>
          </a:p>
          <a:p>
            <a:pPr lvl="1"/>
            <a:r>
              <a:rPr lang="en-US" dirty="0" smtClean="0"/>
              <a:t>Handle error and recover </a:t>
            </a:r>
            <a:r>
              <a:rPr lang="en-US" dirty="0" smtClean="0"/>
              <a:t>from it</a:t>
            </a:r>
            <a:r>
              <a:rPr lang="en-US" dirty="0" smtClean="0"/>
              <a:t> at </a:t>
            </a:r>
            <a:r>
              <a:rPr lang="en-US" dirty="0"/>
              <a:t>appropriate </a:t>
            </a:r>
            <a:r>
              <a:rPr lang="en-US" dirty="0" smtClean="0"/>
              <a:t>levels.  </a:t>
            </a:r>
          </a:p>
          <a:p>
            <a:pPr lvl="1"/>
            <a:r>
              <a:rPr lang="en-US" dirty="0" smtClean="0"/>
              <a:t>Avoid the </a:t>
            </a:r>
            <a:r>
              <a:rPr lang="en-US" dirty="0" smtClean="0"/>
              <a:t>escalation of an </a:t>
            </a:r>
            <a:r>
              <a:rPr lang="en-US" dirty="0" smtClean="0"/>
              <a:t>error.</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349870608"/>
      </p:ext>
    </p:extLst>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FF"/>
                </a:solidFill>
              </a:rPr>
              <a:t>Robust</a:t>
            </a:r>
            <a:endParaRPr lang="en-US" b="1" dirty="0">
              <a:solidFill>
                <a:srgbClr val="0000FF"/>
              </a:solidFill>
            </a:endParaRPr>
          </a:p>
        </p:txBody>
      </p:sp>
      <p:sp>
        <p:nvSpPr>
          <p:cNvPr id="3" name="Content Placeholder 2"/>
          <p:cNvSpPr>
            <a:spLocks noGrp="1"/>
          </p:cNvSpPr>
          <p:nvPr>
            <p:ph idx="1"/>
          </p:nvPr>
        </p:nvSpPr>
        <p:spPr>
          <a:xfrm>
            <a:off x="628650" y="1406012"/>
            <a:ext cx="7886700" cy="4865639"/>
          </a:xfrm>
        </p:spPr>
        <p:txBody>
          <a:bodyPr>
            <a:normAutofit/>
          </a:bodyPr>
          <a:lstStyle/>
          <a:p>
            <a:pPr lvl="0"/>
            <a:r>
              <a:rPr lang="en-US" dirty="0" smtClean="0"/>
              <a:t>O</a:t>
            </a:r>
            <a:r>
              <a:rPr lang="en-US" dirty="0" smtClean="0"/>
              <a:t>perate </a:t>
            </a:r>
            <a:r>
              <a:rPr lang="en-US" dirty="0" smtClean="0"/>
              <a:t>autonomously for months.</a:t>
            </a:r>
            <a:r>
              <a:rPr lang="en-US" dirty="0" smtClean="0"/>
              <a:t> </a:t>
            </a:r>
          </a:p>
          <a:p>
            <a:pPr lvl="1"/>
            <a:r>
              <a:rPr lang="en-US" dirty="0" smtClean="0"/>
              <a:t>Monitors the system itself</a:t>
            </a:r>
            <a:endParaRPr lang="en-US" dirty="0" smtClean="0"/>
          </a:p>
          <a:p>
            <a:pPr lvl="1"/>
            <a:r>
              <a:rPr lang="en-US" dirty="0" smtClean="0"/>
              <a:t>Handles unknown or unexpected </a:t>
            </a:r>
            <a:r>
              <a:rPr lang="en-US" dirty="0" smtClean="0"/>
              <a:t>failure</a:t>
            </a:r>
            <a:endParaRPr lang="en-US" dirty="0" smtClean="0"/>
          </a:p>
          <a:p>
            <a:pPr lvl="2"/>
            <a:r>
              <a:rPr lang="en-US" dirty="0" smtClean="0"/>
              <a:t>Each </a:t>
            </a:r>
            <a:r>
              <a:rPr lang="en-US" dirty="0" smtClean="0"/>
              <a:t>SW module is a multi-threaded program implemented in the hierarchical fashion.</a:t>
            </a:r>
            <a:endParaRPr lang="en-US" dirty="0" smtClean="0"/>
          </a:p>
          <a:p>
            <a:pPr lvl="3"/>
            <a:r>
              <a:rPr lang="en-US" dirty="0" smtClean="0"/>
              <a:t>The </a:t>
            </a:r>
            <a:r>
              <a:rPr lang="en-US" dirty="0" smtClean="0"/>
              <a:t>top level thread is a manager thread keeping track of the spawned working threads.</a:t>
            </a:r>
            <a:endParaRPr lang="en-US" dirty="0" smtClean="0"/>
          </a:p>
          <a:p>
            <a:pPr lvl="3"/>
            <a:r>
              <a:rPr lang="en-US" dirty="0" smtClean="0"/>
              <a:t>Manager </a:t>
            </a:r>
            <a:r>
              <a:rPr lang="en-US" dirty="0" smtClean="0"/>
              <a:t>thread handles errors, kills and restarts the working threads at an appropriate level.</a:t>
            </a:r>
          </a:p>
          <a:p>
            <a:pPr lvl="3"/>
            <a:r>
              <a:rPr lang="en-US" dirty="0" smtClean="0"/>
              <a:t>If </a:t>
            </a:r>
            <a:r>
              <a:rPr lang="en-US" dirty="0" smtClean="0"/>
              <a:t>the working threads get an exception or fails, the master threads keeps the handles onto those threads and cleans them up before restarting</a:t>
            </a:r>
            <a:r>
              <a:rPr lang="en-US" dirty="0" smtClean="0"/>
              <a:t>.</a:t>
            </a:r>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575124651"/>
      </p:ext>
    </p:extLst>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FF"/>
                </a:solidFill>
              </a:rPr>
              <a:t>Robust </a:t>
            </a:r>
            <a:endParaRPr lang="en-US" b="1" dirty="0">
              <a:solidFill>
                <a:srgbClr val="0000FF"/>
              </a:solidFill>
            </a:endParaRPr>
          </a:p>
        </p:txBody>
      </p:sp>
      <p:sp>
        <p:nvSpPr>
          <p:cNvPr id="3" name="Content Placeholder 2"/>
          <p:cNvSpPr>
            <a:spLocks noGrp="1"/>
          </p:cNvSpPr>
          <p:nvPr>
            <p:ph idx="1"/>
          </p:nvPr>
        </p:nvSpPr>
        <p:spPr>
          <a:xfrm>
            <a:off x="628650" y="1559715"/>
            <a:ext cx="7886700" cy="591306"/>
          </a:xfrm>
        </p:spPr>
        <p:txBody>
          <a:bodyPr>
            <a:normAutofit fontScale="92500"/>
          </a:bodyPr>
          <a:lstStyle/>
          <a:p>
            <a:pPr lvl="0"/>
            <a:r>
              <a:rPr lang="en-US" dirty="0" smtClean="0"/>
              <a:t>A</a:t>
            </a:r>
            <a:r>
              <a:rPr lang="en-US" dirty="0" smtClean="0"/>
              <a:t>utomatic </a:t>
            </a:r>
            <a:r>
              <a:rPr lang="en-US" dirty="0" smtClean="0"/>
              <a:t>restart </a:t>
            </a:r>
            <a:r>
              <a:rPr lang="en-US" dirty="0" smtClean="0"/>
              <a:t>logic </a:t>
            </a:r>
            <a:r>
              <a:rPr lang="en-US" dirty="0" smtClean="0"/>
              <a:t>for unexpected reboot.</a:t>
            </a:r>
            <a:endParaRPr lang="en-US" dirty="0" smtClean="0"/>
          </a:p>
        </p:txBody>
      </p:sp>
      <p:sp>
        <p:nvSpPr>
          <p:cNvPr id="5" name="TextBox 4"/>
          <p:cNvSpPr txBox="1"/>
          <p:nvPr/>
        </p:nvSpPr>
        <p:spPr>
          <a:xfrm>
            <a:off x="4976151" y="2151022"/>
            <a:ext cx="3710650" cy="3416320"/>
          </a:xfrm>
          <a:prstGeom prst="rect">
            <a:avLst/>
          </a:prstGeom>
          <a:noFill/>
        </p:spPr>
        <p:txBody>
          <a:bodyPr wrap="square" rtlCol="0">
            <a:spAutoFit/>
          </a:bodyPr>
          <a:lstStyle/>
          <a:p>
            <a:r>
              <a:rPr lang="en-US" dirty="0"/>
              <a:t>The Android OS sends out a reboot notification broadcast </a:t>
            </a:r>
            <a:r>
              <a:rPr lang="en-US" dirty="0" smtClean="0"/>
              <a:t>message after it reboots.  Broadcast receiver is an abstract Android OS class. A subclass of this Broadcast receiver is implemented to receive the reboot notification </a:t>
            </a:r>
            <a:r>
              <a:rPr lang="en-US" dirty="0"/>
              <a:t>message </a:t>
            </a:r>
            <a:r>
              <a:rPr lang="en-US" dirty="0" smtClean="0"/>
              <a:t>for </a:t>
            </a:r>
            <a:r>
              <a:rPr lang="en-US" dirty="0"/>
              <a:t>the Data Gatherer </a:t>
            </a:r>
            <a:r>
              <a:rPr lang="en-US" dirty="0" smtClean="0"/>
              <a:t>Service.  Upon receiving the message, it starts the Data Gatherer Service.  The diagram shows that a user can also start the service through the GUI. </a:t>
            </a:r>
            <a:endParaRPr lang="en-US" dirty="0"/>
          </a:p>
        </p:txBody>
      </p:sp>
      <p:pic>
        <p:nvPicPr>
          <p:cNvPr id="7" name="Picture 6"/>
          <p:cNvPicPr>
            <a:picLocks noChangeAspect="1"/>
          </p:cNvPicPr>
          <p:nvPr/>
        </p:nvPicPr>
        <p:blipFill>
          <a:blip r:embed="rId2"/>
          <a:stretch>
            <a:fillRect/>
          </a:stretch>
        </p:blipFill>
        <p:spPr>
          <a:xfrm>
            <a:off x="628650" y="2151021"/>
            <a:ext cx="3814676" cy="4486491"/>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434180862"/>
      </p:ext>
    </p:extLst>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FF"/>
                </a:solidFill>
              </a:rPr>
              <a:t>Robust</a:t>
            </a:r>
            <a:endParaRPr lang="en-US" b="1" dirty="0">
              <a:solidFill>
                <a:srgbClr val="0000FF"/>
              </a:solidFill>
            </a:endParaRPr>
          </a:p>
        </p:txBody>
      </p:sp>
      <p:sp>
        <p:nvSpPr>
          <p:cNvPr id="5" name="TextBox 4"/>
          <p:cNvSpPr txBox="1"/>
          <p:nvPr/>
        </p:nvSpPr>
        <p:spPr>
          <a:xfrm>
            <a:off x="457200" y="3968265"/>
            <a:ext cx="4852220" cy="2246769"/>
          </a:xfrm>
          <a:prstGeom prst="rect">
            <a:avLst/>
          </a:prstGeom>
          <a:noFill/>
        </p:spPr>
        <p:txBody>
          <a:bodyPr wrap="square" rtlCol="0">
            <a:spAutoFit/>
          </a:bodyPr>
          <a:lstStyle/>
          <a:p>
            <a:r>
              <a:rPr lang="en-US" sz="1400" dirty="0" smtClean="0"/>
              <a:t>The diagram depicts the data flow from the Data Gatherer Service to the Data Line Processor Service.  Inside the Data Line Processor service, the manager thread monitors the two worker threads: Data Line Processor and the OSDT Error Handler.  The Data Line Processor includes a parser and the OSDT source client.  If any error occurs in the OSDT operation, the OSDT Error Handler chooses an appropriate action.  Because any OSDT operation is a multi-threaded asynchronous network operation, the manager and the OSDT Error handler shares a lock to coordinate its activities.  </a:t>
            </a:r>
            <a:endParaRPr lang="en-US" sz="1400" dirty="0"/>
          </a:p>
        </p:txBody>
      </p:sp>
      <p:pic>
        <p:nvPicPr>
          <p:cNvPr id="7" name="Picture 6"/>
          <p:cNvPicPr>
            <a:picLocks noChangeAspect="1"/>
          </p:cNvPicPr>
          <p:nvPr/>
        </p:nvPicPr>
        <p:blipFill>
          <a:blip r:embed="rId2"/>
          <a:stretch>
            <a:fillRect/>
          </a:stretch>
        </p:blipFill>
        <p:spPr>
          <a:xfrm>
            <a:off x="913838" y="1710450"/>
            <a:ext cx="7772962" cy="4243945"/>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3575124651"/>
      </p:ext>
    </p:extLst>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FF"/>
                </a:solidFill>
              </a:rPr>
              <a:t>Robust</a:t>
            </a:r>
            <a:endParaRPr lang="en-US" b="1" dirty="0">
              <a:solidFill>
                <a:srgbClr val="0000FF"/>
              </a:solidFill>
            </a:endParaRPr>
          </a:p>
        </p:txBody>
      </p:sp>
      <p:sp>
        <p:nvSpPr>
          <p:cNvPr id="3" name="Content Placeholder 2"/>
          <p:cNvSpPr>
            <a:spLocks noGrp="1"/>
          </p:cNvSpPr>
          <p:nvPr>
            <p:ph idx="1"/>
          </p:nvPr>
        </p:nvSpPr>
        <p:spPr>
          <a:xfrm>
            <a:off x="443374" y="1393027"/>
            <a:ext cx="8257253" cy="1053577"/>
          </a:xfrm>
        </p:spPr>
        <p:txBody>
          <a:bodyPr>
            <a:normAutofit/>
          </a:bodyPr>
          <a:lstStyle/>
          <a:p>
            <a:pPr lvl="0"/>
            <a:r>
              <a:rPr lang="en-US" sz="2400" dirty="0" smtClean="0"/>
              <a:t>Withstand transient </a:t>
            </a:r>
            <a:r>
              <a:rPr lang="en-US" sz="2400" dirty="0"/>
              <a:t>communication outages</a:t>
            </a:r>
            <a:r>
              <a:rPr lang="en-US" sz="2400" dirty="0" smtClean="0"/>
              <a:t>.</a:t>
            </a:r>
            <a:endParaRPr lang="en-US" sz="2400" dirty="0"/>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658194509"/>
      </p:ext>
    </p:extLst>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00FF"/>
                </a:solidFill>
              </a:rPr>
              <a:t>Robust</a:t>
            </a:r>
            <a:endParaRPr lang="en-US" b="1" dirty="0">
              <a:solidFill>
                <a:srgbClr val="0000FF"/>
              </a:solidFill>
            </a:endParaRPr>
          </a:p>
        </p:txBody>
      </p:sp>
      <p:sp>
        <p:nvSpPr>
          <p:cNvPr id="3" name="Content Placeholder 2"/>
          <p:cNvSpPr>
            <a:spLocks noGrp="1"/>
          </p:cNvSpPr>
          <p:nvPr>
            <p:ph idx="1"/>
          </p:nvPr>
        </p:nvSpPr>
        <p:spPr>
          <a:xfrm>
            <a:off x="443374" y="1393027"/>
            <a:ext cx="8257253" cy="1053577"/>
          </a:xfrm>
        </p:spPr>
        <p:txBody>
          <a:bodyPr>
            <a:normAutofit/>
          </a:bodyPr>
          <a:lstStyle/>
          <a:p>
            <a:r>
              <a:rPr lang="en-US" sz="2400" dirty="0" smtClean="0"/>
              <a:t>The diagram below shows how the OSDT Error Handler module implements the network recovery mechanism steps.</a:t>
            </a:r>
            <a:endParaRPr lang="en-US" sz="2400" dirty="0"/>
          </a:p>
        </p:txBody>
      </p:sp>
      <p:pic>
        <p:nvPicPr>
          <p:cNvPr id="6" name="Picture 5"/>
          <p:cNvPicPr>
            <a:picLocks noChangeAspect="1"/>
          </p:cNvPicPr>
          <p:nvPr/>
        </p:nvPicPr>
        <p:blipFill>
          <a:blip r:embed="rId2"/>
          <a:stretch>
            <a:fillRect/>
          </a:stretch>
        </p:blipFill>
        <p:spPr>
          <a:xfrm>
            <a:off x="842317" y="2446604"/>
            <a:ext cx="7619730" cy="4367623"/>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658194509"/>
      </p:ext>
    </p:extLst>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02853"/>
            <a:ext cx="8229600" cy="3923310"/>
          </a:xfrm>
        </p:spPr>
        <p:txBody>
          <a:bodyPr/>
          <a:lstStyle/>
          <a:p>
            <a:r>
              <a:rPr lang="en-US" dirty="0" smtClean="0"/>
              <a:t>Demonstrate SOAR Monitoring Project </a:t>
            </a:r>
            <a:r>
              <a:rPr lang="en-US" dirty="0" err="1" smtClean="0"/>
              <a:t>facebook</a:t>
            </a:r>
            <a:r>
              <a:rPr lang="en-US" dirty="0" smtClean="0"/>
              <a:t> page</a:t>
            </a:r>
            <a:r>
              <a:rPr lang="en-US" dirty="0" smtClean="0"/>
              <a:t>.</a:t>
            </a:r>
            <a:endParaRPr lang="en-US" dirty="0" smtClean="0"/>
          </a:p>
          <a:p>
            <a:endParaRPr lang="en-US" dirty="0" smtClean="0"/>
          </a:p>
        </p:txBody>
      </p:sp>
      <p:sp>
        <p:nvSpPr>
          <p:cNvPr id="4" name="Rectangle 3"/>
          <p:cNvSpPr>
            <a:spLocks noChangeArrowheads="1"/>
          </p:cNvSpPr>
          <p:nvPr/>
        </p:nvSpPr>
        <p:spPr bwMode="auto">
          <a:xfrm>
            <a:off x="457200" y="488950"/>
            <a:ext cx="8229599" cy="769441"/>
          </a:xfrm>
          <a:prstGeom prst="rect">
            <a:avLst/>
          </a:prstGeom>
          <a:noFill/>
          <a:ln w="9525">
            <a:noFill/>
            <a:miter lim="800000"/>
            <a:headEnd/>
            <a:tailEnd/>
          </a:ln>
        </p:spPr>
        <p:txBody>
          <a:bodyPr wrap="square">
            <a:prstTxWarp prst="textNoShape">
              <a:avLst/>
            </a:prstTxWarp>
            <a:spAutoFit/>
          </a:bodyPr>
          <a:lstStyle/>
          <a:p>
            <a:pPr algn="ctr" eaLnBrk="1" hangingPunct="1"/>
            <a:r>
              <a:rPr lang="en-US" sz="4400" b="1" dirty="0" smtClean="0">
                <a:solidFill>
                  <a:srgbClr val="0000FF"/>
                </a:solidFill>
              </a:rPr>
              <a:t>Demonstration</a:t>
            </a:r>
            <a:endParaRPr lang="en-US" sz="4400" dirty="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b="1" dirty="0" smtClean="0">
                <a:solidFill>
                  <a:srgbClr val="0000FF"/>
                </a:solidFill>
              </a:rPr>
              <a:t>Acknowledgement</a:t>
            </a:r>
            <a:endParaRPr lang="en-US" b="1" dirty="0" smtClean="0">
              <a:solidFill>
                <a:srgbClr val="0000FF"/>
              </a:solidFill>
            </a:endParaRPr>
          </a:p>
        </p:txBody>
      </p:sp>
      <p:sp>
        <p:nvSpPr>
          <p:cNvPr id="14339" name="Content Placeholder 2"/>
          <p:cNvSpPr>
            <a:spLocks noGrp="1"/>
          </p:cNvSpPr>
          <p:nvPr>
            <p:ph idx="1"/>
          </p:nvPr>
        </p:nvSpPr>
        <p:spPr/>
        <p:txBody>
          <a:bodyPr/>
          <a:lstStyle/>
          <a:p>
            <a:r>
              <a:rPr lang="en-US" dirty="0" smtClean="0"/>
              <a:t>Moore Foundation</a:t>
            </a:r>
          </a:p>
          <a:p>
            <a:r>
              <a:rPr lang="en-US" dirty="0" smtClean="0"/>
              <a:t>National Science Foundation</a:t>
            </a:r>
          </a:p>
          <a:p>
            <a:r>
              <a:rPr lang="en-US" dirty="0" smtClean="0"/>
              <a:t>Ellen Browning Scripps Foundation</a:t>
            </a:r>
          </a:p>
          <a:p>
            <a:r>
              <a:rPr lang="en-US" dirty="0" smtClean="0"/>
              <a:t>UCSD</a:t>
            </a:r>
          </a:p>
          <a:p>
            <a:endParaRPr lang="en-US" dirty="0" smtClean="0"/>
          </a:p>
        </p:txBody>
      </p:sp>
      <p:pic>
        <p:nvPicPr>
          <p:cNvPr id="14340" name="Picture 3"/>
          <p:cNvPicPr>
            <a:picLocks noChangeAspect="1"/>
          </p:cNvPicPr>
          <p:nvPr/>
        </p:nvPicPr>
        <p:blipFill>
          <a:blip r:embed="rId2"/>
          <a:srcRect/>
          <a:stretch>
            <a:fillRect/>
          </a:stretch>
        </p:blipFill>
        <p:spPr bwMode="auto">
          <a:xfrm>
            <a:off x="3276600" y="5672138"/>
            <a:ext cx="2895600" cy="1185862"/>
          </a:xfrm>
          <a:prstGeom prst="rect">
            <a:avLst/>
          </a:prstGeom>
          <a:noFill/>
          <a:ln w="9525">
            <a:noFill/>
            <a:miter lim="800000"/>
            <a:headEnd/>
            <a:tailEnd/>
          </a:ln>
        </p:spPr>
      </p:pic>
      <p:pic>
        <p:nvPicPr>
          <p:cNvPr id="14341" name="Picture 4"/>
          <p:cNvPicPr>
            <a:picLocks noChangeAspect="1"/>
          </p:cNvPicPr>
          <p:nvPr/>
        </p:nvPicPr>
        <p:blipFill>
          <a:blip r:embed="rId3"/>
          <a:srcRect/>
          <a:stretch>
            <a:fillRect/>
          </a:stretch>
        </p:blipFill>
        <p:spPr bwMode="auto">
          <a:xfrm>
            <a:off x="7924800" y="5638800"/>
            <a:ext cx="1219200" cy="1219200"/>
          </a:xfrm>
          <a:prstGeom prst="rect">
            <a:avLst/>
          </a:prstGeom>
          <a:noFill/>
          <a:ln w="9525">
            <a:noFill/>
            <a:miter lim="800000"/>
            <a:headEnd/>
            <a:tailEnd/>
          </a:ln>
        </p:spPr>
      </p:pic>
      <p:pic>
        <p:nvPicPr>
          <p:cNvPr id="14342" name="Picture 5"/>
          <p:cNvPicPr>
            <a:picLocks noChangeAspect="1"/>
          </p:cNvPicPr>
          <p:nvPr/>
        </p:nvPicPr>
        <p:blipFill>
          <a:blip r:embed="rId4"/>
          <a:srcRect/>
          <a:stretch>
            <a:fillRect/>
          </a:stretch>
        </p:blipFill>
        <p:spPr bwMode="auto">
          <a:xfrm>
            <a:off x="0" y="5810250"/>
            <a:ext cx="1371600" cy="104775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defRPr/>
            </a:pPr>
            <a:r>
              <a:rPr lang="en-US" sz="4000" b="1" smtClean="0">
                <a:solidFill>
                  <a:srgbClr val="0000FF"/>
                </a:solidFill>
                <a:cs typeface="+mj-cs"/>
              </a:rPr>
              <a:t>Open Source DataTurbine Initiative: </a:t>
            </a:r>
            <a:br>
              <a:rPr lang="en-US" sz="4000" b="1" smtClean="0">
                <a:solidFill>
                  <a:srgbClr val="0000FF"/>
                </a:solidFill>
                <a:cs typeface="+mj-cs"/>
              </a:rPr>
            </a:br>
            <a:r>
              <a:rPr lang="en-US" sz="4000" b="1" smtClean="0">
                <a:solidFill>
                  <a:srgbClr val="0000FF"/>
                </a:solidFill>
                <a:cs typeface="+mj-cs"/>
              </a:rPr>
              <a:t>Why?  How?  Who?</a:t>
            </a:r>
          </a:p>
        </p:txBody>
      </p:sp>
      <p:sp>
        <p:nvSpPr>
          <p:cNvPr id="6147" name="Content Placeholder 2"/>
          <p:cNvSpPr>
            <a:spLocks noGrp="1"/>
          </p:cNvSpPr>
          <p:nvPr>
            <p:ph idx="1"/>
          </p:nvPr>
        </p:nvSpPr>
        <p:spPr>
          <a:xfrm>
            <a:off x="319088" y="1755775"/>
            <a:ext cx="8367712" cy="3987800"/>
          </a:xfrm>
        </p:spPr>
        <p:txBody>
          <a:bodyPr/>
          <a:lstStyle/>
          <a:p>
            <a:pPr lvl="1" eaLnBrk="1" hangingPunct="1"/>
            <a:r>
              <a:rPr lang="en-US">
                <a:ea typeface="ＭＳ Ｐゴシック" pitchFamily="-83" charset="-128"/>
              </a:rPr>
              <a:t>Challenge:  How to develop technologies and design systems that will enable timely data collection to inform rational decisions and policies?</a:t>
            </a:r>
          </a:p>
          <a:p>
            <a:pPr lvl="1" eaLnBrk="1" hangingPunct="1"/>
            <a:endParaRPr lang="en-US">
              <a:ea typeface="ＭＳ Ｐゴシック" pitchFamily="-83" charset="-128"/>
            </a:endParaRPr>
          </a:p>
          <a:p>
            <a:pPr lvl="1" eaLnBrk="1" hangingPunct="1"/>
            <a:r>
              <a:rPr lang="en-US">
                <a:ea typeface="ＭＳ Ｐゴシック" pitchFamily="-83" charset="-128"/>
              </a:rPr>
              <a:t>Mission of the Open Source DataTurbine Initiative:</a:t>
            </a:r>
          </a:p>
          <a:p>
            <a:pPr lvl="1" eaLnBrk="1" hangingPunct="1">
              <a:buFont typeface="Arial" pitchFamily="-83" charset="0"/>
              <a:buNone/>
            </a:pPr>
            <a:r>
              <a:rPr lang="en-US" i="1">
                <a:ea typeface="ＭＳ Ｐゴシック" pitchFamily="-83" charset="-128"/>
              </a:rPr>
              <a:t>To Empower the Scientific Community with Streaming Data Cyberinfrastructure for Environmental Monitoring.</a:t>
            </a:r>
          </a:p>
          <a:p>
            <a:pPr lvl="1" eaLnBrk="1" hangingPunct="1"/>
            <a:endParaRPr lang="en-US">
              <a:ea typeface="ＭＳ Ｐゴシック" pitchFamily="-83" charset="-128"/>
            </a:endParaRPr>
          </a:p>
          <a:p>
            <a:pPr lvl="1" eaLnBrk="1" hangingPunct="1">
              <a:buFont typeface="Arial" pitchFamily="-83" charset="0"/>
              <a:buNone/>
            </a:pPr>
            <a:endParaRPr lang="en-US">
              <a:ea typeface="ＭＳ Ｐゴシック" pitchFamily="-83" charset="-128"/>
            </a:endParaRPr>
          </a:p>
        </p:txBody>
      </p:sp>
      <p:pic>
        <p:nvPicPr>
          <p:cNvPr id="6148" name="Picture 64" descr="DataTurbine-longlogo.png"/>
          <p:cNvPicPr>
            <a:picLocks noChangeAspect="1"/>
          </p:cNvPicPr>
          <p:nvPr/>
        </p:nvPicPr>
        <p:blipFill>
          <a:blip r:embed="rId3"/>
          <a:srcRect/>
          <a:stretch>
            <a:fillRect/>
          </a:stretch>
        </p:blipFill>
        <p:spPr bwMode="auto">
          <a:xfrm>
            <a:off x="3759200" y="17960975"/>
            <a:ext cx="8326438" cy="904875"/>
          </a:xfrm>
          <a:prstGeom prst="rect">
            <a:avLst/>
          </a:prstGeom>
          <a:noFill/>
          <a:ln w="9525">
            <a:noFill/>
            <a:miter lim="800000"/>
            <a:headEnd/>
            <a:tailEnd/>
          </a:ln>
        </p:spPr>
      </p:pic>
      <p:pic>
        <p:nvPicPr>
          <p:cNvPr id="6149" name="Picture 64" descr="DataTurbine-longlogo.png"/>
          <p:cNvPicPr>
            <a:picLocks noChangeAspect="1"/>
          </p:cNvPicPr>
          <p:nvPr/>
        </p:nvPicPr>
        <p:blipFill>
          <a:blip r:embed="rId3"/>
          <a:srcRect/>
          <a:stretch>
            <a:fillRect/>
          </a:stretch>
        </p:blipFill>
        <p:spPr bwMode="auto">
          <a:xfrm>
            <a:off x="3911600" y="18113375"/>
            <a:ext cx="8326438" cy="904875"/>
          </a:xfrm>
          <a:prstGeom prst="rect">
            <a:avLst/>
          </a:prstGeom>
          <a:noFill/>
          <a:ln w="9525">
            <a:noFill/>
            <a:miter lim="800000"/>
            <a:headEnd/>
            <a:tailEnd/>
          </a:ln>
        </p:spPr>
      </p:pic>
      <p:pic>
        <p:nvPicPr>
          <p:cNvPr id="6150" name="Picture 6"/>
          <p:cNvPicPr>
            <a:picLocks noChangeAspect="1"/>
          </p:cNvPicPr>
          <p:nvPr/>
        </p:nvPicPr>
        <p:blipFill>
          <a:blip r:embed="rId4"/>
          <a:srcRect/>
          <a:stretch>
            <a:fillRect/>
          </a:stretch>
        </p:blipFill>
        <p:spPr bwMode="auto">
          <a:xfrm>
            <a:off x="77788" y="5824538"/>
            <a:ext cx="8953500" cy="9858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sz="4000" b="1">
                <a:solidFill>
                  <a:srgbClr val="0000FF"/>
                </a:solidFill>
                <a:ea typeface="ＭＳ Ｐゴシック" pitchFamily="-83" charset="-128"/>
              </a:rPr>
              <a:t>Open Source DataTurbine Initiative</a:t>
            </a:r>
            <a:br>
              <a:rPr lang="en-US" sz="4000" b="1">
                <a:solidFill>
                  <a:srgbClr val="0000FF"/>
                </a:solidFill>
                <a:ea typeface="ＭＳ Ｐゴシック" pitchFamily="-83" charset="-128"/>
              </a:rPr>
            </a:br>
            <a:r>
              <a:rPr lang="en-US" sz="2200" b="1" i="1">
                <a:solidFill>
                  <a:srgbClr val="0000FF"/>
                </a:solidFill>
                <a:ea typeface="ＭＳ Ｐゴシック" pitchFamily="-83" charset="-128"/>
              </a:rPr>
              <a:t>What do we do?</a:t>
            </a:r>
            <a:endParaRPr lang="en-US" sz="4000" b="1">
              <a:solidFill>
                <a:srgbClr val="0000FF"/>
              </a:solidFill>
              <a:ea typeface="ＭＳ Ｐゴシック" pitchFamily="-83" charset="-128"/>
            </a:endParaRPr>
          </a:p>
        </p:txBody>
      </p:sp>
      <p:sp>
        <p:nvSpPr>
          <p:cNvPr id="8195" name="Content Placeholder 2"/>
          <p:cNvSpPr>
            <a:spLocks noGrp="1"/>
          </p:cNvSpPr>
          <p:nvPr>
            <p:ph idx="1"/>
          </p:nvPr>
        </p:nvSpPr>
        <p:spPr>
          <a:xfrm>
            <a:off x="319088" y="1423988"/>
            <a:ext cx="8367712" cy="5046662"/>
          </a:xfrm>
        </p:spPr>
        <p:txBody>
          <a:bodyPr/>
          <a:lstStyle/>
          <a:p>
            <a:pPr lvl="1" eaLnBrk="1" hangingPunct="1">
              <a:lnSpc>
                <a:spcPct val="80000"/>
              </a:lnSpc>
            </a:pPr>
            <a:r>
              <a:rPr lang="en-US" sz="2600">
                <a:ea typeface="ＭＳ Ｐゴシック" pitchFamily="-83" charset="-128"/>
              </a:rPr>
              <a:t>Software development and publishing: </a:t>
            </a:r>
          </a:p>
          <a:p>
            <a:pPr lvl="2" eaLnBrk="1" hangingPunct="1">
              <a:lnSpc>
                <a:spcPct val="80000"/>
              </a:lnSpc>
            </a:pPr>
            <a:r>
              <a:rPr lang="en-US" sz="2200">
                <a:ea typeface="ＭＳ Ｐゴシック" pitchFamily="-83" charset="-128"/>
              </a:rPr>
              <a:t>DataTurbine middleware for streaming data applications</a:t>
            </a:r>
          </a:p>
          <a:p>
            <a:pPr lvl="1" eaLnBrk="1" hangingPunct="1">
              <a:lnSpc>
                <a:spcPct val="80000"/>
              </a:lnSpc>
            </a:pPr>
            <a:endParaRPr lang="en-US" sz="2600">
              <a:ea typeface="ＭＳ Ｐゴシック" pitchFamily="-83" charset="-128"/>
            </a:endParaRPr>
          </a:p>
          <a:p>
            <a:pPr lvl="1" eaLnBrk="1" hangingPunct="1">
              <a:lnSpc>
                <a:spcPct val="80000"/>
              </a:lnSpc>
            </a:pPr>
            <a:r>
              <a:rPr lang="en-US" sz="2600">
                <a:ea typeface="ＭＳ Ｐゴシック" pitchFamily="-83" charset="-128"/>
              </a:rPr>
              <a:t>OSDT Android SensorPod:</a:t>
            </a:r>
          </a:p>
          <a:p>
            <a:pPr lvl="2" eaLnBrk="1" hangingPunct="1">
              <a:lnSpc>
                <a:spcPct val="80000"/>
              </a:lnSpc>
            </a:pPr>
            <a:r>
              <a:rPr lang="en-US" sz="2200">
                <a:ea typeface="ＭＳ Ｐゴシック" pitchFamily="-83" charset="-128"/>
              </a:rPr>
              <a:t>Smart controller (gateway note/cluster head) for wireless sensor networks</a:t>
            </a:r>
          </a:p>
          <a:p>
            <a:pPr lvl="2" eaLnBrk="1" hangingPunct="1">
              <a:lnSpc>
                <a:spcPct val="80000"/>
              </a:lnSpc>
            </a:pPr>
            <a:endParaRPr lang="en-US" sz="2200">
              <a:ea typeface="ＭＳ Ｐゴシック" pitchFamily="-83" charset="-128"/>
            </a:endParaRPr>
          </a:p>
          <a:p>
            <a:pPr lvl="1" eaLnBrk="1" hangingPunct="1">
              <a:lnSpc>
                <a:spcPct val="80000"/>
              </a:lnSpc>
            </a:pPr>
            <a:r>
              <a:rPr lang="en-US" sz="2600">
                <a:ea typeface="ＭＳ Ｐゴシック" pitchFamily="-83" charset="-128"/>
              </a:rPr>
              <a:t>Cloud computing:</a:t>
            </a:r>
          </a:p>
          <a:p>
            <a:pPr lvl="2" eaLnBrk="1" hangingPunct="1">
              <a:lnSpc>
                <a:spcPct val="80000"/>
              </a:lnSpc>
            </a:pPr>
            <a:r>
              <a:rPr lang="en-US" sz="2200">
                <a:ea typeface="ＭＳ Ｐゴシック" pitchFamily="-83" charset="-128"/>
              </a:rPr>
              <a:t>Virtualization of services for data, analytics, and decision support</a:t>
            </a:r>
          </a:p>
          <a:p>
            <a:pPr lvl="2" eaLnBrk="1" hangingPunct="1">
              <a:lnSpc>
                <a:spcPct val="80000"/>
              </a:lnSpc>
            </a:pPr>
            <a:endParaRPr lang="en-US" sz="2200">
              <a:ea typeface="ＭＳ Ｐゴシック" pitchFamily="-83" charset="-128"/>
            </a:endParaRPr>
          </a:p>
          <a:p>
            <a:pPr lvl="1" eaLnBrk="1" hangingPunct="1">
              <a:lnSpc>
                <a:spcPct val="80000"/>
              </a:lnSpc>
            </a:pPr>
            <a:r>
              <a:rPr lang="en-US" sz="2600">
                <a:ea typeface="ＭＳ Ｐゴシック" pitchFamily="-83" charset="-128"/>
              </a:rPr>
              <a:t>Systems design and applications development:</a:t>
            </a:r>
          </a:p>
          <a:p>
            <a:pPr lvl="2" eaLnBrk="1" hangingPunct="1">
              <a:lnSpc>
                <a:spcPct val="80000"/>
              </a:lnSpc>
            </a:pPr>
            <a:r>
              <a:rPr lang="en-US" sz="2200">
                <a:ea typeface="ＭＳ Ｐゴシック" pitchFamily="-83" charset="-128"/>
              </a:rPr>
              <a:t>End-to-end (sensors to user) cyberinfrastructure that is scalable, robust, efficient, and affordable.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b="1">
                <a:solidFill>
                  <a:srgbClr val="0000FF"/>
                </a:solidFill>
                <a:ea typeface="ＭＳ Ｐゴシック" pitchFamily="-83" charset="-128"/>
              </a:rPr>
              <a:t>Collaborations and Applications</a:t>
            </a:r>
          </a:p>
        </p:txBody>
      </p:sp>
      <p:pic>
        <p:nvPicPr>
          <p:cNvPr id="10243" name="Picture 2"/>
          <p:cNvPicPr>
            <a:picLocks noChangeAspect="1" noChangeArrowheads="1"/>
          </p:cNvPicPr>
          <p:nvPr/>
        </p:nvPicPr>
        <p:blipFill>
          <a:blip r:embed="rId3"/>
          <a:srcRect/>
          <a:stretch>
            <a:fillRect/>
          </a:stretch>
        </p:blipFill>
        <p:spPr bwMode="auto">
          <a:xfrm>
            <a:off x="4672013" y="3844925"/>
            <a:ext cx="4356100" cy="2906713"/>
          </a:xfrm>
          <a:prstGeom prst="rect">
            <a:avLst/>
          </a:prstGeom>
          <a:noFill/>
          <a:ln w="9525">
            <a:noFill/>
            <a:miter lim="800000"/>
            <a:headEnd/>
            <a:tailEnd/>
          </a:ln>
        </p:spPr>
      </p:pic>
      <p:pic>
        <p:nvPicPr>
          <p:cNvPr id="10244" name="Picture 4"/>
          <p:cNvPicPr>
            <a:picLocks noChangeAspect="1" noChangeArrowheads="1"/>
          </p:cNvPicPr>
          <p:nvPr/>
        </p:nvPicPr>
        <p:blipFill>
          <a:blip r:embed="rId4"/>
          <a:srcRect/>
          <a:stretch>
            <a:fillRect/>
          </a:stretch>
        </p:blipFill>
        <p:spPr bwMode="auto">
          <a:xfrm>
            <a:off x="5191125" y="1417638"/>
            <a:ext cx="3495675" cy="2333625"/>
          </a:xfrm>
          <a:prstGeom prst="rect">
            <a:avLst/>
          </a:prstGeom>
          <a:noFill/>
          <a:ln w="9525">
            <a:noFill/>
            <a:miter lim="800000"/>
            <a:headEnd/>
            <a:tailEnd/>
          </a:ln>
        </p:spPr>
      </p:pic>
      <p:pic>
        <p:nvPicPr>
          <p:cNvPr id="10245" name="Content Placeholder 3"/>
          <p:cNvPicPr>
            <a:picLocks noGrp="1" noChangeAspect="1"/>
          </p:cNvPicPr>
          <p:nvPr>
            <p:ph idx="1"/>
          </p:nvPr>
        </p:nvPicPr>
        <p:blipFill>
          <a:blip r:embed="rId5"/>
          <a:srcRect/>
          <a:stretch>
            <a:fillRect/>
          </a:stretch>
        </p:blipFill>
        <p:spPr>
          <a:xfrm>
            <a:off x="274638" y="3868738"/>
            <a:ext cx="3971925" cy="2882900"/>
          </a:xfrm>
        </p:spPr>
      </p:pic>
      <p:pic>
        <p:nvPicPr>
          <p:cNvPr id="10246" name="Picture 8" descr="NTL-SensorPod-buoy.png"/>
          <p:cNvPicPr>
            <a:picLocks noChangeAspect="1"/>
          </p:cNvPicPr>
          <p:nvPr/>
        </p:nvPicPr>
        <p:blipFill>
          <a:blip r:embed="rId6"/>
          <a:srcRect/>
          <a:stretch>
            <a:fillRect/>
          </a:stretch>
        </p:blipFill>
        <p:spPr bwMode="auto">
          <a:xfrm>
            <a:off x="274638" y="1417638"/>
            <a:ext cx="3490912" cy="23479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normAutofit/>
          </a:bodyPr>
          <a:lstStyle/>
          <a:p>
            <a:pPr eaLnBrk="1" hangingPunct="1"/>
            <a:r>
              <a:rPr lang="en-US" b="1" dirty="0" smtClean="0">
                <a:solidFill>
                  <a:srgbClr val="0000FF"/>
                </a:solidFill>
                <a:ea typeface="ＭＳ Ｐゴシック" pitchFamily="-83" charset="-128"/>
              </a:rPr>
              <a:t>What is Ocean Acidification?</a:t>
            </a:r>
            <a:endParaRPr lang="en-US" b="1" dirty="0">
              <a:solidFill>
                <a:srgbClr val="0000FF"/>
              </a:solidFill>
              <a:ea typeface="ＭＳ Ｐゴシック" pitchFamily="-83" charset="-128"/>
            </a:endParaRPr>
          </a:p>
        </p:txBody>
      </p:sp>
      <p:sp>
        <p:nvSpPr>
          <p:cNvPr id="10" name="Content Placeholder 9"/>
          <p:cNvSpPr>
            <a:spLocks noGrp="1"/>
          </p:cNvSpPr>
          <p:nvPr>
            <p:ph idx="1"/>
          </p:nvPr>
        </p:nvSpPr>
        <p:spPr/>
        <p:txBody>
          <a:bodyPr/>
          <a:lstStyle/>
          <a:p>
            <a:pPr>
              <a:buNone/>
            </a:pPr>
            <a:r>
              <a:rPr lang="en-US" sz="2400" dirty="0" smtClean="0"/>
              <a:t>Ocean Acidification (OA):</a:t>
            </a:r>
          </a:p>
          <a:p>
            <a:pPr lvl="1">
              <a:buFont typeface="Arial"/>
              <a:buChar char="•"/>
            </a:pPr>
            <a:r>
              <a:rPr lang="en-US" sz="2400" dirty="0" smtClean="0"/>
              <a:t> man-made process of increasing in acidity of the ocean body</a:t>
            </a:r>
          </a:p>
          <a:p>
            <a:pPr lvl="1">
              <a:buFont typeface="Arial"/>
              <a:buChar char="•"/>
            </a:pPr>
            <a:r>
              <a:rPr lang="en-US" sz="2400" dirty="0" smtClean="0"/>
              <a:t> result of increasing amount of carbon dioxide dissolving into the ocean water</a:t>
            </a:r>
          </a:p>
          <a:p>
            <a:pPr lvl="1">
              <a:buFont typeface="Arial"/>
              <a:buChar char="•"/>
            </a:pPr>
            <a:endParaRPr lang="en-US" sz="2400" dirty="0" smtClean="0"/>
          </a:p>
          <a:p>
            <a:pPr>
              <a:buNone/>
            </a:pPr>
            <a:r>
              <a:rPr lang="en-US" sz="2400" dirty="0" smtClean="0"/>
              <a:t>Effects of OA:</a:t>
            </a:r>
          </a:p>
          <a:p>
            <a:pPr lvl="1">
              <a:buFont typeface="Arial"/>
              <a:buChar char="•"/>
            </a:pPr>
            <a:r>
              <a:rPr lang="en-US" sz="2400" dirty="0" smtClean="0"/>
              <a:t> can act like osteoporosis for marine organisms </a:t>
            </a:r>
          </a:p>
          <a:p>
            <a:pPr lvl="2"/>
            <a:r>
              <a:rPr lang="en-US" dirty="0"/>
              <a:t> ones that build shells or have external skeletons such as mussels, oysters, clams, coral, and many others.</a:t>
            </a:r>
          </a:p>
          <a:p>
            <a:endParaRPr lang="en-US" dirty="0" smtClean="0"/>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normAutofit fontScale="90000"/>
          </a:bodyPr>
          <a:lstStyle/>
          <a:p>
            <a:pPr eaLnBrk="1" hangingPunct="1"/>
            <a:r>
              <a:rPr lang="en-US" b="1" dirty="0" smtClean="0">
                <a:solidFill>
                  <a:srgbClr val="0000FF"/>
                </a:solidFill>
                <a:ea typeface="ＭＳ Ｐゴシック" pitchFamily="-83" charset="-128"/>
              </a:rPr>
              <a:t>Scripps Ocean Acidification Real-Time (SOAR) Monitoring Project</a:t>
            </a:r>
            <a:endParaRPr lang="en-US" b="1" dirty="0">
              <a:solidFill>
                <a:srgbClr val="0000FF"/>
              </a:solidFill>
              <a:ea typeface="ＭＳ Ｐゴシック" pitchFamily="-83" charset="-128"/>
            </a:endParaRPr>
          </a:p>
        </p:txBody>
      </p:sp>
      <p:sp>
        <p:nvSpPr>
          <p:cNvPr id="5" name="Content Placeholder 4"/>
          <p:cNvSpPr>
            <a:spLocks noGrp="1"/>
          </p:cNvSpPr>
          <p:nvPr>
            <p:ph idx="1"/>
          </p:nvPr>
        </p:nvSpPr>
        <p:spPr/>
        <p:txBody>
          <a:bodyPr>
            <a:normAutofit fontScale="85000" lnSpcReduction="10000"/>
          </a:bodyPr>
          <a:lstStyle/>
          <a:p>
            <a:r>
              <a:rPr lang="en-US" sz="2400" dirty="0" smtClean="0"/>
              <a:t>Motivation:</a:t>
            </a:r>
          </a:p>
          <a:p>
            <a:pPr lvl="1">
              <a:buFont typeface="Arial"/>
              <a:buChar char="•"/>
            </a:pPr>
            <a:r>
              <a:rPr lang="en-US" sz="2400" dirty="0" smtClean="0"/>
              <a:t> Currently the scientific community does not know much about OA in coastal regions, most data collection has been done in open waters. </a:t>
            </a:r>
          </a:p>
          <a:p>
            <a:endParaRPr lang="en-US" sz="2400" dirty="0" smtClean="0"/>
          </a:p>
          <a:p>
            <a:r>
              <a:rPr lang="en-US" sz="2400" dirty="0" smtClean="0"/>
              <a:t>Launched SOAR Monitoring Project in March 2013</a:t>
            </a:r>
          </a:p>
          <a:p>
            <a:endParaRPr lang="en-US" sz="2400" dirty="0" smtClean="0"/>
          </a:p>
          <a:p>
            <a:r>
              <a:rPr lang="en-US" sz="2400" dirty="0" smtClean="0"/>
              <a:t>Collaboration between </a:t>
            </a:r>
            <a:r>
              <a:rPr lang="en-US" sz="2400" dirty="0" err="1" smtClean="0"/>
              <a:t>Cyberinfrastructure</a:t>
            </a:r>
            <a:r>
              <a:rPr lang="en-US" sz="2400" dirty="0" smtClean="0"/>
              <a:t> lab in Qualcomm </a:t>
            </a:r>
            <a:r>
              <a:rPr lang="en-US" sz="2400" dirty="0" err="1" smtClean="0"/>
              <a:t>Insititute</a:t>
            </a:r>
            <a:r>
              <a:rPr lang="en-US" sz="2400" dirty="0" smtClean="0"/>
              <a:t> and the Smith Lab at Scripps Institute of Oceanography</a:t>
            </a:r>
          </a:p>
          <a:p>
            <a:endParaRPr lang="en-US" sz="2400" dirty="0" smtClean="0"/>
          </a:p>
          <a:p>
            <a:r>
              <a:rPr lang="en-US" sz="2400" dirty="0" smtClean="0"/>
              <a:t>Employed </a:t>
            </a:r>
            <a:r>
              <a:rPr lang="en-US" sz="2400" dirty="0" err="1" smtClean="0"/>
              <a:t>SensorPod</a:t>
            </a:r>
            <a:r>
              <a:rPr lang="en-US" sz="2400" dirty="0" smtClean="0"/>
              <a:t> to set up a deployment at Scripps Pier to establish a long term OA monitoring program. </a:t>
            </a:r>
          </a:p>
          <a:p>
            <a:endParaRPr lang="en-US" sz="2400" dirty="0" smtClean="0"/>
          </a:p>
          <a:p>
            <a:r>
              <a:rPr lang="en-US" sz="2400" dirty="0" smtClean="0"/>
              <a:t>The Scripps deployment has the potential for becoming an industry standard for coastal pH monitoring.</a:t>
            </a:r>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4338" name="Content Placeholder 2"/>
          <p:cNvSpPr>
            <a:spLocks noGrp="1"/>
          </p:cNvSpPr>
          <p:nvPr>
            <p:ph idx="1"/>
          </p:nvPr>
        </p:nvSpPr>
        <p:spPr>
          <a:xfrm>
            <a:off x="457200" y="1600200"/>
            <a:ext cx="5030788" cy="4525963"/>
          </a:xfrm>
        </p:spPr>
        <p:txBody>
          <a:bodyPr/>
          <a:lstStyle/>
          <a:p>
            <a:pPr eaLnBrk="1" hangingPunct="1"/>
            <a:r>
              <a:rPr lang="en-US" dirty="0" smtClean="0">
                <a:ea typeface="ＭＳ Ｐゴシック" pitchFamily="-83" charset="-128"/>
              </a:rPr>
              <a:t>Custom hardware </a:t>
            </a:r>
            <a:r>
              <a:rPr lang="en-US" dirty="0">
                <a:ea typeface="ＭＳ Ｐゴシック" pitchFamily="-83" charset="-128"/>
              </a:rPr>
              <a:t>and software that integrates:</a:t>
            </a:r>
          </a:p>
          <a:p>
            <a:pPr lvl="1" eaLnBrk="1" hangingPunct="1"/>
            <a:r>
              <a:rPr lang="en-US" dirty="0">
                <a:ea typeface="ＭＳ Ｐゴシック" pitchFamily="-83" charset="-128"/>
              </a:rPr>
              <a:t>Sensors</a:t>
            </a:r>
          </a:p>
          <a:p>
            <a:pPr lvl="1" eaLnBrk="1" hangingPunct="1"/>
            <a:r>
              <a:rPr lang="en-US" dirty="0">
                <a:ea typeface="ＭＳ Ｐゴシック" pitchFamily="-83" charset="-128"/>
              </a:rPr>
              <a:t>Smart Phones</a:t>
            </a:r>
          </a:p>
          <a:p>
            <a:pPr lvl="1" eaLnBrk="1" hangingPunct="1"/>
            <a:r>
              <a:rPr lang="en-US" dirty="0">
                <a:ea typeface="ＭＳ Ｐゴシック" pitchFamily="-83" charset="-128"/>
              </a:rPr>
              <a:t>Networks:  wired and wireless, cellular, Wi-Fi, satellite </a:t>
            </a:r>
          </a:p>
          <a:p>
            <a:pPr lvl="1" eaLnBrk="1" hangingPunct="1"/>
            <a:r>
              <a:rPr lang="en-US" dirty="0">
                <a:ea typeface="ＭＳ Ｐゴシック" pitchFamily="-83" charset="-128"/>
              </a:rPr>
              <a:t>Clouds (OSDC, Amazon EC2)</a:t>
            </a:r>
          </a:p>
        </p:txBody>
      </p:sp>
      <p:pic>
        <p:nvPicPr>
          <p:cNvPr id="14339" name="Content Placeholder 5"/>
          <p:cNvPicPr>
            <a:picLocks noChangeAspect="1"/>
          </p:cNvPicPr>
          <p:nvPr/>
        </p:nvPicPr>
        <p:blipFill>
          <a:blip r:embed="rId2"/>
          <a:srcRect/>
          <a:stretch>
            <a:fillRect/>
          </a:stretch>
        </p:blipFill>
        <p:spPr bwMode="auto">
          <a:xfrm>
            <a:off x="5727700" y="1417638"/>
            <a:ext cx="2959100" cy="3946525"/>
          </a:xfrm>
          <a:prstGeom prst="rect">
            <a:avLst/>
          </a:prstGeom>
          <a:noFill/>
          <a:ln w="9525">
            <a:solidFill>
              <a:schemeClr val="bg1"/>
            </a:solidFill>
            <a:miter lim="800000"/>
            <a:headEnd/>
            <a:tailEnd/>
          </a:ln>
        </p:spPr>
      </p:pic>
      <p:sp>
        <p:nvSpPr>
          <p:cNvPr id="14340" name="Title 7"/>
          <p:cNvSpPr>
            <a:spLocks noGrp="1"/>
          </p:cNvSpPr>
          <p:nvPr>
            <p:ph type="title"/>
          </p:nvPr>
        </p:nvSpPr>
        <p:spPr/>
        <p:txBody>
          <a:bodyPr>
            <a:normAutofit fontScale="90000"/>
          </a:bodyPr>
          <a:lstStyle/>
          <a:p>
            <a:pPr eaLnBrk="1" hangingPunct="1"/>
            <a:r>
              <a:rPr lang="en-US" b="1" dirty="0">
                <a:solidFill>
                  <a:srgbClr val="0000FF"/>
                </a:solidFill>
                <a:ea typeface="ＭＳ Ｐゴシック" pitchFamily="-83" charset="-128"/>
              </a:rPr>
              <a:t>OSDT Android </a:t>
            </a:r>
            <a:r>
              <a:rPr lang="en-US" b="1" dirty="0" err="1" smtClean="0">
                <a:solidFill>
                  <a:srgbClr val="0000FF"/>
                </a:solidFill>
                <a:ea typeface="ＭＳ Ｐゴシック" pitchFamily="-83" charset="-128"/>
              </a:rPr>
              <a:t>SensorPod</a:t>
            </a:r>
            <a:r>
              <a:rPr lang="en-US" b="1" dirty="0" smtClean="0">
                <a:solidFill>
                  <a:srgbClr val="0000FF"/>
                </a:solidFill>
                <a:ea typeface="ＭＳ Ｐゴシック" pitchFamily="-83" charset="-128"/>
              </a:rPr>
              <a:t> at SOAR Monitoring Project</a:t>
            </a:r>
            <a:endParaRPr lang="en-US" dirty="0">
              <a:ea typeface="ＭＳ Ｐゴシック" pitchFamily="-83" charset="-128"/>
            </a:endParaRPr>
          </a:p>
        </p:txBody>
      </p:sp>
      <p:pic>
        <p:nvPicPr>
          <p:cNvPr id="14341" name="Picture 2" descr="C:\Users\Peter\Desktop\Moore_Logo_(High_Res).jpg"/>
          <p:cNvPicPr>
            <a:picLocks noChangeAspect="1" noChangeArrowheads="1"/>
          </p:cNvPicPr>
          <p:nvPr/>
        </p:nvPicPr>
        <p:blipFill>
          <a:blip r:embed="rId3"/>
          <a:srcRect/>
          <a:stretch>
            <a:fillRect/>
          </a:stretch>
        </p:blipFill>
        <p:spPr bwMode="auto">
          <a:xfrm>
            <a:off x="211138" y="5942013"/>
            <a:ext cx="1963737" cy="803275"/>
          </a:xfrm>
          <a:prstGeom prst="rect">
            <a:avLst/>
          </a:prstGeom>
          <a:noFill/>
          <a:ln w="9525">
            <a:noFill/>
            <a:miter lim="800000"/>
            <a:headEnd/>
            <a:tailEnd/>
          </a:ln>
        </p:spPr>
      </p:pic>
      <p:pic>
        <p:nvPicPr>
          <p:cNvPr id="14342" name="Picture 3" descr="C:\Users\Peter\Desktop\NSF_Logo (1).jpg"/>
          <p:cNvPicPr>
            <a:picLocks noChangeAspect="1" noChangeArrowheads="1"/>
          </p:cNvPicPr>
          <p:nvPr/>
        </p:nvPicPr>
        <p:blipFill>
          <a:blip r:embed="rId4"/>
          <a:srcRect/>
          <a:stretch>
            <a:fillRect/>
          </a:stretch>
        </p:blipFill>
        <p:spPr bwMode="auto">
          <a:xfrm>
            <a:off x="7578725" y="5624513"/>
            <a:ext cx="1135063" cy="11350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2" name="Group 38"/>
          <p:cNvGrpSpPr/>
          <p:nvPr/>
        </p:nvGrpSpPr>
        <p:grpSpPr>
          <a:xfrm>
            <a:off x="172102" y="1567914"/>
            <a:ext cx="8686800" cy="4911066"/>
            <a:chOff x="228600" y="152400"/>
            <a:chExt cx="7431705" cy="3994301"/>
          </a:xfrm>
        </p:grpSpPr>
        <p:sp>
          <p:nvSpPr>
            <p:cNvPr id="4" name="Rectangle 3"/>
            <p:cNvSpPr/>
            <p:nvPr/>
          </p:nvSpPr>
          <p:spPr>
            <a:xfrm>
              <a:off x="3124200" y="990600"/>
              <a:ext cx="1371600" cy="990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2" name="Cloud 11"/>
            <p:cNvSpPr/>
            <p:nvPr/>
          </p:nvSpPr>
          <p:spPr>
            <a:xfrm>
              <a:off x="5265121" y="508759"/>
              <a:ext cx="2395184" cy="2867437"/>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Rectangle 13"/>
            <p:cNvSpPr/>
            <p:nvPr/>
          </p:nvSpPr>
          <p:spPr>
            <a:xfrm>
              <a:off x="5541198" y="2324072"/>
              <a:ext cx="773736" cy="44161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err="1" smtClean="0"/>
                <a:t>DT2SM</a:t>
              </a:r>
              <a:endParaRPr lang="en-US" sz="1400" dirty="0"/>
            </a:p>
          </p:txBody>
        </p:sp>
        <p:sp>
          <p:nvSpPr>
            <p:cNvPr id="20" name="Rectangle 19"/>
            <p:cNvSpPr/>
            <p:nvPr/>
          </p:nvSpPr>
          <p:spPr>
            <a:xfrm>
              <a:off x="753904" y="2597184"/>
              <a:ext cx="2057400" cy="71833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11266" name="Picture 2" descr="http://sac.unm.edu/images/longtermfiles/facebook_logo.jpg"/>
            <p:cNvPicPr>
              <a:picLocks noChangeAspect="1" noChangeArrowheads="1"/>
            </p:cNvPicPr>
            <p:nvPr/>
          </p:nvPicPr>
          <p:blipFill>
            <a:blip r:embed="rId2" cstate="print"/>
            <a:srcRect/>
            <a:stretch>
              <a:fillRect/>
            </a:stretch>
          </p:blipFill>
          <p:spPr bwMode="auto">
            <a:xfrm>
              <a:off x="804340" y="3588440"/>
              <a:ext cx="959977" cy="558261"/>
            </a:xfrm>
            <a:prstGeom prst="rect">
              <a:avLst/>
            </a:prstGeom>
            <a:noFill/>
          </p:spPr>
        </p:pic>
        <p:pic>
          <p:nvPicPr>
            <p:cNvPr id="11268" name="Picture 4" descr="https://g.twimg.com/Twitter_logo_blue.png"/>
            <p:cNvPicPr>
              <a:picLocks noChangeAspect="1" noChangeArrowheads="1"/>
            </p:cNvPicPr>
            <p:nvPr/>
          </p:nvPicPr>
          <p:blipFill>
            <a:blip r:embed="rId3" cstate="print"/>
            <a:srcRect/>
            <a:stretch>
              <a:fillRect/>
            </a:stretch>
          </p:blipFill>
          <p:spPr bwMode="auto">
            <a:xfrm>
              <a:off x="1948285" y="3631927"/>
              <a:ext cx="636165" cy="471288"/>
            </a:xfrm>
            <a:prstGeom prst="rect">
              <a:avLst/>
            </a:prstGeom>
            <a:noFill/>
          </p:spPr>
        </p:pic>
        <p:pic>
          <p:nvPicPr>
            <p:cNvPr id="11270" name="Picture 6" descr="http://solutionshawker.com/wp-content/uploads/2014/03/dropbox-logo.png"/>
            <p:cNvPicPr>
              <a:picLocks noChangeAspect="1" noChangeArrowheads="1"/>
            </p:cNvPicPr>
            <p:nvPr/>
          </p:nvPicPr>
          <p:blipFill>
            <a:blip r:embed="rId4" cstate="print"/>
            <a:srcRect/>
            <a:stretch>
              <a:fillRect/>
            </a:stretch>
          </p:blipFill>
          <p:spPr bwMode="auto">
            <a:xfrm>
              <a:off x="4248909" y="2544881"/>
              <a:ext cx="883751" cy="862288"/>
            </a:xfrm>
            <a:prstGeom prst="rect">
              <a:avLst/>
            </a:prstGeom>
            <a:noFill/>
          </p:spPr>
        </p:pic>
        <p:sp>
          <p:nvSpPr>
            <p:cNvPr id="23" name="Rectangle 22"/>
            <p:cNvSpPr/>
            <p:nvPr/>
          </p:nvSpPr>
          <p:spPr>
            <a:xfrm>
              <a:off x="1675606" y="990600"/>
              <a:ext cx="1448594" cy="990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4" name="Rectangle 23"/>
            <p:cNvSpPr/>
            <p:nvPr/>
          </p:nvSpPr>
          <p:spPr>
            <a:xfrm>
              <a:off x="1676400" y="533400"/>
              <a:ext cx="14478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Protocol Converters</a:t>
              </a:r>
              <a:endParaRPr lang="en-US" sz="1400" dirty="0"/>
            </a:p>
          </p:txBody>
        </p:sp>
        <p:sp>
          <p:nvSpPr>
            <p:cNvPr id="25" name="Rectangle 24"/>
            <p:cNvSpPr/>
            <p:nvPr/>
          </p:nvSpPr>
          <p:spPr>
            <a:xfrm>
              <a:off x="3124200" y="533400"/>
              <a:ext cx="13716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Power Supply</a:t>
              </a:r>
              <a:endParaRPr lang="en-US" sz="1400" dirty="0"/>
            </a:p>
          </p:txBody>
        </p:sp>
        <p:sp>
          <p:nvSpPr>
            <p:cNvPr id="26" name="TextBox 25"/>
            <p:cNvSpPr txBox="1"/>
            <p:nvPr/>
          </p:nvSpPr>
          <p:spPr>
            <a:xfrm>
              <a:off x="1981200" y="152400"/>
              <a:ext cx="2729848" cy="250323"/>
            </a:xfrm>
            <a:prstGeom prst="rect">
              <a:avLst/>
            </a:prstGeom>
            <a:noFill/>
          </p:spPr>
          <p:txBody>
            <a:bodyPr wrap="square" rtlCol="0">
              <a:spAutoFit/>
            </a:bodyPr>
            <a:lstStyle/>
            <a:p>
              <a:r>
                <a:rPr lang="en-US" sz="1400" dirty="0" smtClean="0"/>
                <a:t>OSDT Android </a:t>
              </a:r>
              <a:r>
                <a:rPr lang="en-US" sz="1400" dirty="0" err="1" smtClean="0"/>
                <a:t>SensorPod</a:t>
              </a:r>
              <a:endParaRPr lang="en-US" sz="1400" dirty="0"/>
            </a:p>
          </p:txBody>
        </p:sp>
        <p:pic>
          <p:nvPicPr>
            <p:cNvPr id="1026" name="Picture 2" descr="C:\Users\mingcn\Desktop\ioio-segment-4-3-s-307x512.jpg"/>
            <p:cNvPicPr>
              <a:picLocks noChangeAspect="1" noChangeArrowheads="1"/>
            </p:cNvPicPr>
            <p:nvPr/>
          </p:nvPicPr>
          <p:blipFill>
            <a:blip r:embed="rId5"/>
            <a:srcRect/>
            <a:stretch>
              <a:fillRect/>
            </a:stretch>
          </p:blipFill>
          <p:spPr bwMode="auto">
            <a:xfrm>
              <a:off x="1752600" y="1371600"/>
              <a:ext cx="1204913" cy="533400"/>
            </a:xfrm>
            <a:prstGeom prst="rect">
              <a:avLst/>
            </a:prstGeom>
            <a:noFill/>
          </p:spPr>
        </p:pic>
        <p:sp>
          <p:nvSpPr>
            <p:cNvPr id="27" name="TextBox 26"/>
            <p:cNvSpPr txBox="1"/>
            <p:nvPr/>
          </p:nvSpPr>
          <p:spPr>
            <a:xfrm>
              <a:off x="1752600" y="990600"/>
              <a:ext cx="1295400" cy="250323"/>
            </a:xfrm>
            <a:prstGeom prst="rect">
              <a:avLst/>
            </a:prstGeom>
            <a:noFill/>
          </p:spPr>
          <p:txBody>
            <a:bodyPr wrap="square" rtlCol="0">
              <a:spAutoFit/>
            </a:bodyPr>
            <a:lstStyle/>
            <a:p>
              <a:r>
                <a:rPr lang="en-US" sz="1400" dirty="0" err="1" smtClean="0"/>
                <a:t>IOIO</a:t>
              </a:r>
              <a:r>
                <a:rPr lang="en-US" sz="1400" dirty="0" smtClean="0"/>
                <a:t> Board</a:t>
              </a:r>
              <a:endParaRPr lang="en-US" sz="1400" dirty="0"/>
            </a:p>
          </p:txBody>
        </p:sp>
        <p:pic>
          <p:nvPicPr>
            <p:cNvPr id="1028" name="Picture 4" descr="C:\Users\mingcn\Desktop\android_vector.jpg"/>
            <p:cNvPicPr>
              <a:picLocks noChangeAspect="1" noChangeArrowheads="1"/>
            </p:cNvPicPr>
            <p:nvPr/>
          </p:nvPicPr>
          <p:blipFill>
            <a:blip r:embed="rId6" cstate="print"/>
            <a:srcRect/>
            <a:stretch>
              <a:fillRect/>
            </a:stretch>
          </p:blipFill>
          <p:spPr bwMode="auto">
            <a:xfrm>
              <a:off x="3505200" y="1295400"/>
              <a:ext cx="579887" cy="669925"/>
            </a:xfrm>
            <a:prstGeom prst="rect">
              <a:avLst/>
            </a:prstGeom>
            <a:noFill/>
          </p:spPr>
        </p:pic>
        <p:sp>
          <p:nvSpPr>
            <p:cNvPr id="28" name="TextBox 27"/>
            <p:cNvSpPr txBox="1"/>
            <p:nvPr/>
          </p:nvSpPr>
          <p:spPr>
            <a:xfrm>
              <a:off x="3124200" y="990600"/>
              <a:ext cx="1371600" cy="250323"/>
            </a:xfrm>
            <a:prstGeom prst="rect">
              <a:avLst/>
            </a:prstGeom>
            <a:noFill/>
          </p:spPr>
          <p:txBody>
            <a:bodyPr wrap="square" rtlCol="0">
              <a:spAutoFit/>
            </a:bodyPr>
            <a:lstStyle/>
            <a:p>
              <a:r>
                <a:rPr lang="en-US" sz="1400" dirty="0" smtClean="0"/>
                <a:t>Android Phone</a:t>
              </a:r>
              <a:endParaRPr lang="en-US" sz="1400" dirty="0"/>
            </a:p>
          </p:txBody>
        </p:sp>
        <p:sp>
          <p:nvSpPr>
            <p:cNvPr id="29" name="Rectangle 28"/>
            <p:cNvSpPr/>
            <p:nvPr/>
          </p:nvSpPr>
          <p:spPr>
            <a:xfrm>
              <a:off x="3124200" y="1981200"/>
              <a:ext cx="13716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err="1" smtClean="0"/>
                <a:t>Dropsync</a:t>
              </a:r>
              <a:endParaRPr lang="en-US" sz="1400" dirty="0"/>
            </a:p>
          </p:txBody>
        </p:sp>
        <p:sp>
          <p:nvSpPr>
            <p:cNvPr id="30" name="Rectangle 29"/>
            <p:cNvSpPr/>
            <p:nvPr/>
          </p:nvSpPr>
          <p:spPr>
            <a:xfrm>
              <a:off x="4495800" y="993424"/>
              <a:ext cx="595313" cy="98777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OSDT</a:t>
              </a:r>
              <a:endParaRPr lang="en-US" sz="1400" dirty="0"/>
            </a:p>
          </p:txBody>
        </p:sp>
        <p:sp>
          <p:nvSpPr>
            <p:cNvPr id="32" name="Can 31"/>
            <p:cNvSpPr/>
            <p:nvPr/>
          </p:nvSpPr>
          <p:spPr>
            <a:xfrm>
              <a:off x="5632589" y="1047128"/>
              <a:ext cx="582256" cy="895350"/>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OSDT</a:t>
              </a:r>
            </a:p>
          </p:txBody>
        </p:sp>
        <p:pic>
          <p:nvPicPr>
            <p:cNvPr id="1029" name="Picture 5" descr="C:\Users\mingcn\Desktop\ifttt-logo-large.png"/>
            <p:cNvPicPr>
              <a:picLocks noChangeAspect="1" noChangeArrowheads="1"/>
            </p:cNvPicPr>
            <p:nvPr/>
          </p:nvPicPr>
          <p:blipFill>
            <a:blip r:embed="rId7"/>
            <a:srcRect/>
            <a:stretch>
              <a:fillRect/>
            </a:stretch>
          </p:blipFill>
          <p:spPr bwMode="auto">
            <a:xfrm>
              <a:off x="1101486" y="2748178"/>
              <a:ext cx="1437096" cy="531945"/>
            </a:xfrm>
            <a:prstGeom prst="rect">
              <a:avLst/>
            </a:prstGeom>
            <a:noFill/>
          </p:spPr>
        </p:pic>
        <p:sp>
          <p:nvSpPr>
            <p:cNvPr id="33" name="TextBox 32"/>
            <p:cNvSpPr txBox="1"/>
            <p:nvPr/>
          </p:nvSpPr>
          <p:spPr>
            <a:xfrm>
              <a:off x="1018685" y="2566926"/>
              <a:ext cx="1636242" cy="250323"/>
            </a:xfrm>
            <a:prstGeom prst="rect">
              <a:avLst/>
            </a:prstGeom>
            <a:noFill/>
          </p:spPr>
          <p:txBody>
            <a:bodyPr wrap="square" rtlCol="0">
              <a:spAutoFit/>
            </a:bodyPr>
            <a:lstStyle/>
            <a:p>
              <a:r>
                <a:rPr lang="en-US" sz="1400" dirty="0" smtClean="0"/>
                <a:t>If This Then That</a:t>
              </a:r>
              <a:endParaRPr lang="en-US" sz="1400" dirty="0"/>
            </a:p>
          </p:txBody>
        </p:sp>
        <p:sp>
          <p:nvSpPr>
            <p:cNvPr id="35" name="Rectangle 34"/>
            <p:cNvSpPr/>
            <p:nvPr/>
          </p:nvSpPr>
          <p:spPr>
            <a:xfrm>
              <a:off x="228600" y="546150"/>
              <a:ext cx="762000" cy="304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Sensor</a:t>
              </a:r>
              <a:endParaRPr lang="en-US" sz="1400" dirty="0"/>
            </a:p>
          </p:txBody>
        </p:sp>
        <p:sp>
          <p:nvSpPr>
            <p:cNvPr id="36" name="Rectangle 35"/>
            <p:cNvSpPr/>
            <p:nvPr/>
          </p:nvSpPr>
          <p:spPr>
            <a:xfrm>
              <a:off x="232229" y="980128"/>
              <a:ext cx="762000" cy="27930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Sensor</a:t>
              </a:r>
              <a:endParaRPr lang="en-US" sz="1400" dirty="0"/>
            </a:p>
          </p:txBody>
        </p:sp>
        <p:sp>
          <p:nvSpPr>
            <p:cNvPr id="38" name="Rectangle 37"/>
            <p:cNvSpPr/>
            <p:nvPr/>
          </p:nvSpPr>
          <p:spPr>
            <a:xfrm>
              <a:off x="234950" y="1398881"/>
              <a:ext cx="762000" cy="304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Sensor</a:t>
              </a:r>
              <a:endParaRPr lang="en-US" sz="1400" dirty="0"/>
            </a:p>
          </p:txBody>
        </p:sp>
        <p:cxnSp>
          <p:nvCxnSpPr>
            <p:cNvPr id="40" name="Straight Connector 39"/>
            <p:cNvCxnSpPr>
              <a:stCxn id="35" idx="3"/>
              <a:endCxn id="24" idx="1"/>
            </p:cNvCxnSpPr>
            <p:nvPr/>
          </p:nvCxnSpPr>
          <p:spPr>
            <a:xfrm>
              <a:off x="990600" y="698550"/>
              <a:ext cx="685800" cy="63450"/>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p:cNvCxnSpPr>
              <a:stCxn id="36" idx="3"/>
              <a:endCxn id="24" idx="1"/>
            </p:cNvCxnSpPr>
            <p:nvPr/>
          </p:nvCxnSpPr>
          <p:spPr>
            <a:xfrm flipV="1">
              <a:off x="994229" y="762000"/>
              <a:ext cx="682171" cy="357779"/>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p:cNvCxnSpPr>
              <a:stCxn id="38" idx="3"/>
              <a:endCxn id="24" idx="1"/>
            </p:cNvCxnSpPr>
            <p:nvPr/>
          </p:nvCxnSpPr>
          <p:spPr>
            <a:xfrm flipV="1">
              <a:off x="996950" y="762000"/>
              <a:ext cx="679450" cy="789281"/>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Arrow Connector 45"/>
            <p:cNvCxnSpPr>
              <a:stCxn id="30" idx="3"/>
              <a:endCxn id="32" idx="2"/>
            </p:cNvCxnSpPr>
            <p:nvPr/>
          </p:nvCxnSpPr>
          <p:spPr>
            <a:xfrm>
              <a:off x="5091113" y="1487311"/>
              <a:ext cx="541476" cy="749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48" name="Straight Arrow Connector 47"/>
            <p:cNvCxnSpPr>
              <a:stCxn id="32" idx="3"/>
              <a:endCxn id="14" idx="0"/>
            </p:cNvCxnSpPr>
            <p:nvPr/>
          </p:nvCxnSpPr>
          <p:spPr>
            <a:xfrm rot="16200000" flipH="1">
              <a:off x="5735095" y="2131100"/>
              <a:ext cx="381594" cy="434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59" name="Straight Arrow Connector 58"/>
            <p:cNvCxnSpPr>
              <a:stCxn id="14" idx="1"/>
              <a:endCxn id="11270" idx="3"/>
            </p:cNvCxnSpPr>
            <p:nvPr/>
          </p:nvCxnSpPr>
          <p:spPr>
            <a:xfrm rot="10800000" flipV="1">
              <a:off x="5132660" y="2544881"/>
              <a:ext cx="408538" cy="43114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62" name="Straight Arrow Connector 61"/>
            <p:cNvCxnSpPr>
              <a:stCxn id="11270" idx="1"/>
              <a:endCxn id="20" idx="3"/>
            </p:cNvCxnSpPr>
            <p:nvPr/>
          </p:nvCxnSpPr>
          <p:spPr>
            <a:xfrm flipH="1" flipV="1">
              <a:off x="2811304" y="2956354"/>
              <a:ext cx="1437605" cy="1967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64" name="Straight Arrow Connector 63"/>
            <p:cNvCxnSpPr>
              <a:stCxn id="20" idx="2"/>
              <a:endCxn id="11266" idx="0"/>
            </p:cNvCxnSpPr>
            <p:nvPr/>
          </p:nvCxnSpPr>
          <p:spPr>
            <a:xfrm flipH="1">
              <a:off x="1284329" y="3315523"/>
              <a:ext cx="498275" cy="27291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66" name="Straight Arrow Connector 65"/>
            <p:cNvCxnSpPr>
              <a:stCxn id="20" idx="2"/>
              <a:endCxn id="11268" idx="0"/>
            </p:cNvCxnSpPr>
            <p:nvPr/>
          </p:nvCxnSpPr>
          <p:spPr>
            <a:xfrm>
              <a:off x="1782604" y="3315523"/>
              <a:ext cx="483764" cy="31640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14" name="Rectangle 113"/>
            <p:cNvSpPr/>
            <p:nvPr/>
          </p:nvSpPr>
          <p:spPr>
            <a:xfrm>
              <a:off x="1675606" y="1981200"/>
              <a:ext cx="1444645"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On-board sensors</a:t>
              </a:r>
              <a:endParaRPr lang="en-US" sz="1400" dirty="0"/>
            </a:p>
          </p:txBody>
        </p:sp>
      </p:grpSp>
      <p:sp>
        <p:nvSpPr>
          <p:cNvPr id="37" name="Title 7"/>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rgbClr val="0000FF"/>
                </a:solidFill>
                <a:effectLst/>
                <a:uLnTx/>
                <a:uFillTx/>
                <a:latin typeface="+mj-lt"/>
                <a:ea typeface="ＭＳ Ｐゴシック" pitchFamily="-83" charset="-128"/>
                <a:cs typeface="+mj-cs"/>
              </a:rPr>
              <a:t>OSDT Android </a:t>
            </a:r>
            <a:r>
              <a:rPr kumimoji="0" lang="en-US" sz="4400" b="1" i="0" u="none" strike="noStrike" kern="1200" cap="none" spc="0" normalizeH="0" baseline="0" noProof="0" dirty="0" err="1" smtClean="0">
                <a:ln>
                  <a:noFill/>
                </a:ln>
                <a:solidFill>
                  <a:srgbClr val="0000FF"/>
                </a:solidFill>
                <a:effectLst/>
                <a:uLnTx/>
                <a:uFillTx/>
                <a:latin typeface="+mj-lt"/>
                <a:ea typeface="ＭＳ Ｐゴシック" pitchFamily="-83" charset="-128"/>
                <a:cs typeface="+mj-cs"/>
              </a:rPr>
              <a:t>SensorPod</a:t>
            </a:r>
            <a:r>
              <a:rPr kumimoji="0" lang="en-US" sz="4400" b="1" i="0" u="none" strike="noStrike" kern="1200" cap="none" spc="0" normalizeH="0" baseline="0" noProof="0" dirty="0" smtClean="0">
                <a:ln>
                  <a:noFill/>
                </a:ln>
                <a:solidFill>
                  <a:srgbClr val="0000FF"/>
                </a:solidFill>
                <a:effectLst/>
                <a:uLnTx/>
                <a:uFillTx/>
                <a:latin typeface="+mj-lt"/>
                <a:ea typeface="ＭＳ Ｐゴシック" pitchFamily="-83" charset="-128"/>
                <a:cs typeface="+mj-cs"/>
              </a:rPr>
              <a:t> System Architecture</a:t>
            </a:r>
            <a:endParaRPr kumimoji="0" lang="en-US" sz="4400" b="0" i="0" u="none" strike="noStrike" kern="1200" cap="none" spc="0" normalizeH="0" baseline="0" noProof="0" dirty="0" smtClean="0">
              <a:ln>
                <a:noFill/>
              </a:ln>
              <a:solidFill>
                <a:schemeClr val="tx1"/>
              </a:solidFill>
              <a:effectLst/>
              <a:uLnTx/>
              <a:uFillTx/>
              <a:latin typeface="+mj-lt"/>
              <a:ea typeface="ＭＳ Ｐゴシック" pitchFamily="-83" charset="-128"/>
              <a:cs typeface="+mj-cs"/>
            </a:endParaRPr>
          </a:p>
        </p:txBody>
      </p:sp>
      <p:pic>
        <p:nvPicPr>
          <p:cNvPr id="39" name="Picture 38"/>
          <p:cNvPicPr>
            <a:picLocks noChangeAspect="1"/>
          </p:cNvPicPr>
          <p:nvPr/>
        </p:nvPicPr>
        <p:blipFill>
          <a:blip r:embed="rId8"/>
          <a:stretch>
            <a:fillRect/>
          </a:stretch>
        </p:blipFill>
        <p:spPr>
          <a:xfrm>
            <a:off x="7180976" y="2688570"/>
            <a:ext cx="1690885" cy="61650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1556</TotalTime>
  <Words>1428</Words>
  <Application>Microsoft Macintosh PowerPoint</Application>
  <PresentationFormat>On-screen Show (4:3)</PresentationFormat>
  <Paragraphs>173</Paragraphs>
  <Slides>27</Slides>
  <Notes>7</Notes>
  <HiddenSlides>0</HiddenSlides>
  <MMClips>0</MMClips>
  <ScaleCrop>false</ScaleCrop>
  <HeadingPairs>
    <vt:vector size="4" baseType="variant">
      <vt:variant>
        <vt:lpstr>Design Template</vt:lpstr>
      </vt:variant>
      <vt:variant>
        <vt:i4>1</vt:i4>
      </vt:variant>
      <vt:variant>
        <vt:lpstr>Slide Titles</vt:lpstr>
      </vt:variant>
      <vt:variant>
        <vt:i4>27</vt:i4>
      </vt:variant>
    </vt:vector>
  </HeadingPairs>
  <TitlesOfParts>
    <vt:vector size="28" baseType="lpstr">
      <vt:lpstr>Office Theme</vt:lpstr>
      <vt:lpstr>Scripps Ocean Acidification Real-Time (SOAR) Monitoring Project using OSDT Android SensorPod</vt:lpstr>
      <vt:lpstr>What are some of the big issues?</vt:lpstr>
      <vt:lpstr>Open Source DataTurbine Initiative:  Why?  How?  Who?</vt:lpstr>
      <vt:lpstr>Open Source DataTurbine Initiative What do we do?</vt:lpstr>
      <vt:lpstr>Collaborations and Applications</vt:lpstr>
      <vt:lpstr>What is Ocean Acidification?</vt:lpstr>
      <vt:lpstr>Scripps Ocean Acidification Real-Time (SOAR) Monitoring Project</vt:lpstr>
      <vt:lpstr>OSDT Android SensorPod at SOAR Monitoring Project</vt:lpstr>
      <vt:lpstr>Slide 9</vt:lpstr>
      <vt:lpstr>Slide 10</vt:lpstr>
      <vt:lpstr>OSDT Android SensorPod Kit</vt:lpstr>
      <vt:lpstr>SensorPod Kit?</vt:lpstr>
      <vt:lpstr>Slide 13</vt:lpstr>
      <vt:lpstr>DataTurbine in a Nutshell</vt:lpstr>
      <vt:lpstr>DataTurbine Middleware</vt:lpstr>
      <vt:lpstr>Slide 16</vt:lpstr>
      <vt:lpstr>Flexible</vt:lpstr>
      <vt:lpstr>Flexible</vt:lpstr>
      <vt:lpstr>Efficient</vt:lpstr>
      <vt:lpstr>Efficient</vt:lpstr>
      <vt:lpstr>Robust</vt:lpstr>
      <vt:lpstr>Robust </vt:lpstr>
      <vt:lpstr>Robust</vt:lpstr>
      <vt:lpstr>Robust</vt:lpstr>
      <vt:lpstr>Robust</vt:lpstr>
      <vt:lpstr>Slide 26</vt:lpstr>
      <vt:lpstr>Acknowledgement</vt:lpstr>
    </vt:vector>
  </TitlesOfParts>
  <Company>UCSD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Scripps Ocean Acidification Real-Time (SOAR) Monitoring Project using OSDT Android SensorPod</dc:title>
  <dc:creator>Peter Shin</dc:creator>
  <cp:lastModifiedBy>Peter Shin</cp:lastModifiedBy>
  <cp:revision>38</cp:revision>
  <dcterms:created xsi:type="dcterms:W3CDTF">2014-04-10T04:21:54Z</dcterms:created>
  <dcterms:modified xsi:type="dcterms:W3CDTF">2014-04-11T02:37:59Z</dcterms:modified>
</cp:coreProperties>
</file>